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643" r:id="rId2"/>
    <p:sldId id="606" r:id="rId3"/>
    <p:sldId id="644" r:id="rId4"/>
    <p:sldId id="646" r:id="rId5"/>
    <p:sldId id="647" r:id="rId6"/>
    <p:sldId id="608" r:id="rId7"/>
    <p:sldId id="645" r:id="rId8"/>
    <p:sldId id="650" r:id="rId9"/>
    <p:sldId id="579" r:id="rId10"/>
    <p:sldId id="580" r:id="rId11"/>
    <p:sldId id="582" r:id="rId12"/>
    <p:sldId id="583" r:id="rId13"/>
    <p:sldId id="584" r:id="rId14"/>
    <p:sldId id="652" r:id="rId15"/>
    <p:sldId id="585" r:id="rId16"/>
    <p:sldId id="586" r:id="rId17"/>
    <p:sldId id="651" r:id="rId18"/>
    <p:sldId id="648" r:id="rId19"/>
    <p:sldId id="649" r:id="rId20"/>
    <p:sldId id="655" r:id="rId21"/>
    <p:sldId id="656" r:id="rId22"/>
    <p:sldId id="653" r:id="rId23"/>
    <p:sldId id="588" r:id="rId24"/>
    <p:sldId id="589" r:id="rId25"/>
    <p:sldId id="590" r:id="rId26"/>
    <p:sldId id="595" r:id="rId27"/>
    <p:sldId id="594" r:id="rId28"/>
    <p:sldId id="596" r:id="rId29"/>
    <p:sldId id="597" r:id="rId30"/>
    <p:sldId id="326" r:id="rId31"/>
    <p:sldId id="261" r:id="rId32"/>
    <p:sldId id="657" r:id="rId33"/>
    <p:sldId id="642" r:id="rId34"/>
    <p:sldId id="591" r:id="rId35"/>
    <p:sldId id="592" r:id="rId36"/>
    <p:sldId id="593" r:id="rId37"/>
    <p:sldId id="660" r:id="rId38"/>
    <p:sldId id="661" r:id="rId39"/>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obuyck Patrick" initials="LP" lastIdx="1" clrIdx="0">
    <p:extLst>
      <p:ext uri="{19B8F6BF-5375-455C-9EA6-DF929625EA0E}">
        <p15:presenceInfo xmlns:p15="http://schemas.microsoft.com/office/powerpoint/2012/main" userId="S-1-5-21-2935066115-4120494562-2009044711-403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90" autoAdjust="0"/>
  </p:normalViewPr>
  <p:slideViewPr>
    <p:cSldViewPr>
      <p:cViewPr varScale="1">
        <p:scale>
          <a:sx n="73" d="100"/>
          <a:sy n="73" d="100"/>
        </p:scale>
        <p:origin x="173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560FB47-F972-4210-8508-A013F313814B}" type="datetimeFigureOut">
              <a:rPr lang="nl-BE" smtClean="0"/>
              <a:t>23/10/2023</a:t>
            </a:fld>
            <a:endParaRPr lang="nl-BE"/>
          </a:p>
        </p:txBody>
      </p:sp>
      <p:sp>
        <p:nvSpPr>
          <p:cNvPr id="4" name="Tijdelijke aanduiding voor voettekst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FD333CBB-6FBF-4A85-A894-2B878F3EEC69}" type="slidenum">
              <a:rPr lang="nl-BE" smtClean="0"/>
              <a:t>‹nr.›</a:t>
            </a:fld>
            <a:endParaRPr lang="nl-BE"/>
          </a:p>
        </p:txBody>
      </p:sp>
    </p:spTree>
    <p:extLst>
      <p:ext uri="{BB962C8B-B14F-4D97-AF65-F5344CB8AC3E}">
        <p14:creationId xmlns:p14="http://schemas.microsoft.com/office/powerpoint/2010/main" val="80413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D234325-7464-45B0-8EB3-6E295BAAC1BF}" type="datetimeFigureOut">
              <a:rPr lang="nl-BE" smtClean="0"/>
              <a:t>23/10/2023</a:t>
            </a:fld>
            <a:endParaRPr lang="nl-BE"/>
          </a:p>
        </p:txBody>
      </p:sp>
      <p:sp>
        <p:nvSpPr>
          <p:cNvPr id="4" name="Tijdelijke aanduiding voor dia-afbeelding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2D4FC8DB-66EC-4C33-B20B-BA369D60947A}" type="slidenum">
              <a:rPr lang="nl-BE" smtClean="0"/>
              <a:t>‹nr.›</a:t>
            </a:fld>
            <a:endParaRPr lang="nl-BE"/>
          </a:p>
        </p:txBody>
      </p:sp>
    </p:spTree>
    <p:extLst>
      <p:ext uri="{BB962C8B-B14F-4D97-AF65-F5344CB8AC3E}">
        <p14:creationId xmlns:p14="http://schemas.microsoft.com/office/powerpoint/2010/main" val="1497792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D4FC8DB-66EC-4C33-B20B-BA369D60947A}" type="slidenum">
              <a:rPr lang="nl-BE" smtClean="0"/>
              <a:t>11</a:t>
            </a:fld>
            <a:endParaRPr lang="nl-BE"/>
          </a:p>
        </p:txBody>
      </p:sp>
    </p:spTree>
    <p:extLst>
      <p:ext uri="{BB962C8B-B14F-4D97-AF65-F5344CB8AC3E}">
        <p14:creationId xmlns:p14="http://schemas.microsoft.com/office/powerpoint/2010/main" val="175779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 In de theorie van natuurlijk selectie ligt geen idee van vooruitgang, laat staan volmaaktheid besloten. Ook Darwin heeft het moeilijk de consequenties van zijn theorie helemaal te doorzien/aanvaarden. </a:t>
            </a:r>
          </a:p>
        </p:txBody>
      </p:sp>
      <p:sp>
        <p:nvSpPr>
          <p:cNvPr id="4" name="Slide Number Placeholder 3"/>
          <p:cNvSpPr>
            <a:spLocks noGrp="1"/>
          </p:cNvSpPr>
          <p:nvPr>
            <p:ph type="sldNum" sz="quarter" idx="5"/>
          </p:nvPr>
        </p:nvSpPr>
        <p:spPr/>
        <p:txBody>
          <a:bodyPr/>
          <a:lstStyle/>
          <a:p>
            <a:fld id="{2D4FC8DB-66EC-4C33-B20B-BA369D60947A}" type="slidenum">
              <a:rPr lang="nl-BE" smtClean="0"/>
              <a:t>16</a:t>
            </a:fld>
            <a:endParaRPr lang="nl-BE"/>
          </a:p>
        </p:txBody>
      </p:sp>
    </p:spTree>
    <p:extLst>
      <p:ext uri="{BB962C8B-B14F-4D97-AF65-F5344CB8AC3E}">
        <p14:creationId xmlns:p14="http://schemas.microsoft.com/office/powerpoint/2010/main" val="424067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https://www.youtube.com/watch?v=4MMpxlN-TdQ  DE ZEVENDE DAG 03/02/2008</a:t>
            </a:r>
          </a:p>
          <a:p>
            <a:pPr marL="0" marR="0" indent="0" algn="l" defTabSz="914400" rtl="0" eaLnBrk="1" fontAlgn="auto" latinLnBrk="0" hangingPunct="1">
              <a:lnSpc>
                <a:spcPct val="100000"/>
              </a:lnSpc>
              <a:spcBef>
                <a:spcPts val="0"/>
              </a:spcBef>
              <a:spcAft>
                <a:spcPts val="0"/>
              </a:spcAft>
              <a:buClrTx/>
              <a:buSzTx/>
              <a:buFontTx/>
              <a:buNone/>
              <a:tabLst/>
              <a:defRPr/>
            </a:pPr>
            <a:r>
              <a:rPr lang="nl-BE"/>
              <a:t>http://www.creatie.info/ </a:t>
            </a:r>
            <a:endParaRPr lang="nl-BE" dirty="0"/>
          </a:p>
          <a:p>
            <a:endParaRPr lang="en-US" dirty="0"/>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23</a:t>
            </a:fld>
            <a:endParaRPr lang="nl-BE"/>
          </a:p>
        </p:txBody>
      </p:sp>
    </p:spTree>
    <p:extLst>
      <p:ext uri="{BB962C8B-B14F-4D97-AF65-F5344CB8AC3E}">
        <p14:creationId xmlns:p14="http://schemas.microsoft.com/office/powerpoint/2010/main" val="3541918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effectLst/>
                <a:latin typeface="Times New Roman" panose="02020603050405020304" pitchFamily="18" charset="0"/>
                <a:ea typeface="SimSun" panose="02010600030101010101" pitchFamily="2" charset="-122"/>
              </a:rPr>
              <a:t>Herbekijken kan op https://www.youtube.com/watch?v=4MMpxlN-TdQ  en https://www.youtube.com/watch?v=LKhG94hIZx4 </a:t>
            </a:r>
            <a:endParaRPr lang="nl-BE" dirty="0"/>
          </a:p>
        </p:txBody>
      </p:sp>
      <p:sp>
        <p:nvSpPr>
          <p:cNvPr id="4" name="Slide Number Placeholder 3"/>
          <p:cNvSpPr>
            <a:spLocks noGrp="1"/>
          </p:cNvSpPr>
          <p:nvPr>
            <p:ph type="sldNum" sz="quarter" idx="5"/>
          </p:nvPr>
        </p:nvSpPr>
        <p:spPr/>
        <p:txBody>
          <a:bodyPr/>
          <a:lstStyle/>
          <a:p>
            <a:fld id="{2D4FC8DB-66EC-4C33-B20B-BA369D60947A}" type="slidenum">
              <a:rPr lang="nl-BE" smtClean="0"/>
              <a:t>24</a:t>
            </a:fld>
            <a:endParaRPr lang="nl-BE"/>
          </a:p>
        </p:txBody>
      </p:sp>
    </p:spTree>
    <p:extLst>
      <p:ext uri="{BB962C8B-B14F-4D97-AF65-F5344CB8AC3E}">
        <p14:creationId xmlns:p14="http://schemas.microsoft.com/office/powerpoint/2010/main" val="613005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Dean H. Kenyon en Percival Davis hadden een manuscript klaar van een tekstboek </a:t>
            </a:r>
            <a:r>
              <a:rPr lang="nl-BE" i="1" dirty="0"/>
              <a:t>Biology and Creation</a:t>
            </a:r>
            <a:r>
              <a:rPr lang="nl-BE" i="0" dirty="0"/>
              <a:t>. Toen bleek dat creationisme ongrondwettelijk was hebben ze het manuscript herschreven onder de titel </a:t>
            </a:r>
            <a:r>
              <a:rPr lang="nl-BE" i="1" dirty="0"/>
              <a:t>Of Pandas and People. </a:t>
            </a:r>
            <a:r>
              <a:rPr lang="nl-BE" i="0" dirty="0"/>
              <a:t>De concepten ‘creation’ en ‘creationists’ werden vervangen door ‘intelligent design’ en ‘design proponents’.</a:t>
            </a:r>
            <a:endParaRPr lang="nl-BE" dirty="0"/>
          </a:p>
        </p:txBody>
      </p:sp>
      <p:sp>
        <p:nvSpPr>
          <p:cNvPr id="4" name="Slide Number Placeholder 3"/>
          <p:cNvSpPr>
            <a:spLocks noGrp="1"/>
          </p:cNvSpPr>
          <p:nvPr>
            <p:ph type="sldNum" sz="quarter" idx="5"/>
          </p:nvPr>
        </p:nvSpPr>
        <p:spPr/>
        <p:txBody>
          <a:bodyPr/>
          <a:lstStyle/>
          <a:p>
            <a:fld id="{2D4FC8DB-66EC-4C33-B20B-BA369D60947A}" type="slidenum">
              <a:rPr lang="nl-BE" smtClean="0"/>
              <a:t>30</a:t>
            </a:fld>
            <a:endParaRPr lang="nl-BE"/>
          </a:p>
        </p:txBody>
      </p:sp>
    </p:spTree>
    <p:extLst>
      <p:ext uri="{BB962C8B-B14F-4D97-AF65-F5344CB8AC3E}">
        <p14:creationId xmlns:p14="http://schemas.microsoft.com/office/powerpoint/2010/main" val="2213966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http://www.geol.umd.edu/~tholtz/G204/lectures/204creos1.html </a:t>
            </a:r>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34</a:t>
            </a:fld>
            <a:endParaRPr lang="nl-BE"/>
          </a:p>
        </p:txBody>
      </p:sp>
    </p:spTree>
    <p:extLst>
      <p:ext uri="{BB962C8B-B14F-4D97-AF65-F5344CB8AC3E}">
        <p14:creationId xmlns:p14="http://schemas.microsoft.com/office/powerpoint/2010/main" val="349630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dirty="0"/>
          </a:p>
        </p:txBody>
      </p:sp>
      <p:sp>
        <p:nvSpPr>
          <p:cNvPr id="4" name="Header Placeholder 3"/>
          <p:cNvSpPr>
            <a:spLocks noGrp="1"/>
          </p:cNvSpPr>
          <p:nvPr>
            <p:ph type="hdr" sz="quarter" idx="10"/>
          </p:nvPr>
        </p:nvSpPr>
        <p:spPr/>
        <p:txBody>
          <a:bodyPr/>
          <a:lstStyle/>
          <a:p>
            <a:endParaRPr lang="nl-NL"/>
          </a:p>
        </p:txBody>
      </p:sp>
      <p:sp>
        <p:nvSpPr>
          <p:cNvPr id="5" name="Slide Number Placeholder 4"/>
          <p:cNvSpPr>
            <a:spLocks noGrp="1"/>
          </p:cNvSpPr>
          <p:nvPr>
            <p:ph type="sldNum" sz="quarter" idx="11"/>
          </p:nvPr>
        </p:nvSpPr>
        <p:spPr/>
        <p:txBody>
          <a:bodyPr/>
          <a:lstStyle/>
          <a:p>
            <a:fld id="{BAF3E1C4-3B0B-479B-8657-A5551CC4D501}" type="slidenum">
              <a:rPr lang="nl-NL" smtClean="0"/>
              <a:pPr/>
              <a:t>35</a:t>
            </a:fld>
            <a:endParaRPr lang="nl-NL"/>
          </a:p>
        </p:txBody>
      </p:sp>
    </p:spTree>
    <p:extLst>
      <p:ext uri="{BB962C8B-B14F-4D97-AF65-F5344CB8AC3E}">
        <p14:creationId xmlns:p14="http://schemas.microsoft.com/office/powerpoint/2010/main" val="3908240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dirty="0"/>
              <a:t>Joden</a:t>
            </a:r>
            <a:r>
              <a:rPr lang="nl-BE" baseline="0" dirty="0"/>
              <a:t> en boeddhisten zeer tolerant; </a:t>
            </a:r>
            <a:r>
              <a:rPr lang="nl-BE" baseline="0" dirty="0" err="1"/>
              <a:t>Evangelicals</a:t>
            </a:r>
            <a:r>
              <a:rPr lang="nl-BE" baseline="0" dirty="0"/>
              <a:t>, mormonen, </a:t>
            </a:r>
            <a:r>
              <a:rPr lang="nl-BE" baseline="0" dirty="0" err="1"/>
              <a:t>Jehovah-getuigen</a:t>
            </a:r>
            <a:r>
              <a:rPr lang="nl-BE" baseline="0" dirty="0"/>
              <a:t> en moslims eerder intolerant t.a.v. homoseksualiteit</a:t>
            </a:r>
            <a:endParaRPr lang="nl-NL" dirty="0"/>
          </a:p>
        </p:txBody>
      </p:sp>
      <p:sp>
        <p:nvSpPr>
          <p:cNvPr id="4" name="Header Placeholder 3"/>
          <p:cNvSpPr>
            <a:spLocks noGrp="1"/>
          </p:cNvSpPr>
          <p:nvPr>
            <p:ph type="hdr" sz="quarter" idx="10"/>
          </p:nvPr>
        </p:nvSpPr>
        <p:spPr/>
        <p:txBody>
          <a:bodyPr/>
          <a:lstStyle/>
          <a:p>
            <a:endParaRPr lang="nl-NL"/>
          </a:p>
        </p:txBody>
      </p:sp>
      <p:sp>
        <p:nvSpPr>
          <p:cNvPr id="5" name="Slide Number Placeholder 4"/>
          <p:cNvSpPr>
            <a:spLocks noGrp="1"/>
          </p:cNvSpPr>
          <p:nvPr>
            <p:ph type="sldNum" sz="quarter" idx="11"/>
          </p:nvPr>
        </p:nvSpPr>
        <p:spPr/>
        <p:txBody>
          <a:bodyPr/>
          <a:lstStyle/>
          <a:p>
            <a:fld id="{BAF3E1C4-3B0B-479B-8657-A5551CC4D501}" type="slidenum">
              <a:rPr lang="nl-NL" smtClean="0"/>
              <a:pPr/>
              <a:t>36</a:t>
            </a:fld>
            <a:endParaRPr lang="nl-NL"/>
          </a:p>
        </p:txBody>
      </p:sp>
    </p:spTree>
    <p:extLst>
      <p:ext uri="{BB962C8B-B14F-4D97-AF65-F5344CB8AC3E}">
        <p14:creationId xmlns:p14="http://schemas.microsoft.com/office/powerpoint/2010/main" val="1935434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en-US"/>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10/23/2023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32125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10/23/2023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8077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en-US"/>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10/23/2023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90059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10/23/2023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94888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10/23/2023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74765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10/23/2023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58521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p:cNvSpPr>
            <a:spLocks noGrp="1"/>
          </p:cNvSpPr>
          <p:nvPr>
            <p:ph type="dt" sz="half" idx="10"/>
          </p:nvPr>
        </p:nvSpPr>
        <p:spPr/>
        <p:txBody>
          <a:bodyPr/>
          <a:lstStyle/>
          <a:p>
            <a:fld id="{15960BEF-400B-41B9-A248-09F595357BA9}" type="datetimeFigureOut">
              <a:rPr lang="en-US" smtClean="0"/>
              <a:t>10/23/2023</a:t>
            </a:fld>
            <a:endParaRPr lang="en-US"/>
          </a:p>
        </p:txBody>
      </p:sp>
      <p:sp>
        <p:nvSpPr>
          <p:cNvPr id="8" name="Tijdelijke aanduiding voor voettekst 7"/>
          <p:cNvSpPr>
            <a:spLocks noGrp="1"/>
          </p:cNvSpPr>
          <p:nvPr>
            <p:ph type="ftr" sz="quarter" idx="11"/>
          </p:nvPr>
        </p:nvSpPr>
        <p:spPr/>
        <p:txBody>
          <a:bodyPr/>
          <a:lstStyle/>
          <a:p>
            <a:endParaRPr lang="en-US"/>
          </a:p>
        </p:txBody>
      </p:sp>
      <p:sp>
        <p:nvSpPr>
          <p:cNvPr id="9" name="Tijdelijke aanduiding voor dianummer 8"/>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945604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fld id="{15960BEF-400B-41B9-A248-09F595357BA9}" type="datetimeFigureOut">
              <a:rPr lang="en-US" smtClean="0"/>
              <a:t>10/23/2023</a:t>
            </a:fld>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291338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15960BEF-400B-41B9-A248-09F595357BA9}" type="datetimeFigureOut">
              <a:rPr lang="en-US" smtClean="0"/>
              <a:t>10/23/2023</a:t>
            </a:fld>
            <a:endParaRPr lang="en-US"/>
          </a:p>
        </p:txBody>
      </p:sp>
      <p:sp>
        <p:nvSpPr>
          <p:cNvPr id="3" name="Tijdelijke aanduiding voor voettekst 2"/>
          <p:cNvSpPr>
            <a:spLocks noGrp="1"/>
          </p:cNvSpPr>
          <p:nvPr>
            <p:ph type="ftr" sz="quarter" idx="11"/>
          </p:nvPr>
        </p:nvSpPr>
        <p:spPr/>
        <p:txBody>
          <a:bodyPr/>
          <a:lstStyle/>
          <a:p>
            <a:endParaRPr lang="en-US"/>
          </a:p>
        </p:txBody>
      </p:sp>
      <p:sp>
        <p:nvSpPr>
          <p:cNvPr id="4" name="Tijdelijke aanduiding voor dianummer 3"/>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619093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10/23/2023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268359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10/23/2023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42412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en-US"/>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60BEF-400B-41B9-A248-09F595357BA9}" type="datetimeFigureOut">
              <a:rPr lang="en-US" smtClean="0"/>
              <a:t>10/23/2023</a:t>
            </a:fld>
            <a:endParaRPr lang="en-US"/>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F9E64-0558-4FD3-BF1F-289A60DEAD91}" type="slidenum">
              <a:rPr lang="en-US" smtClean="0"/>
              <a:t>‹nr.›</a:t>
            </a:fld>
            <a:endParaRPr lang="en-US"/>
          </a:p>
        </p:txBody>
      </p:sp>
    </p:spTree>
    <p:extLst>
      <p:ext uri="{BB962C8B-B14F-4D97-AF65-F5344CB8AC3E}">
        <p14:creationId xmlns:p14="http://schemas.microsoft.com/office/powerpoint/2010/main" val="201813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reabel.or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E462-397D-BC31-972E-7C34B6B12523}"/>
              </a:ext>
            </a:extLst>
          </p:cNvPr>
          <p:cNvSpPr>
            <a:spLocks noGrp="1"/>
          </p:cNvSpPr>
          <p:nvPr>
            <p:ph type="title"/>
          </p:nvPr>
        </p:nvSpPr>
        <p:spPr>
          <a:xfrm>
            <a:off x="457200" y="274638"/>
            <a:ext cx="8435280" cy="1143000"/>
          </a:xfrm>
        </p:spPr>
        <p:txBody>
          <a:bodyPr>
            <a:normAutofit fontScale="90000"/>
          </a:bodyPr>
          <a:lstStyle/>
          <a:p>
            <a:r>
              <a:rPr lang="nl-BE" dirty="0"/>
              <a:t>Hoofdstuk 6 </a:t>
            </a:r>
            <a:br>
              <a:rPr lang="nl-BE" dirty="0"/>
            </a:br>
            <a:r>
              <a:rPr lang="nl-BE" sz="4000" dirty="0"/>
              <a:t>Evolutietheorie als uitdaging voor religie</a:t>
            </a:r>
          </a:p>
        </p:txBody>
      </p:sp>
      <p:sp>
        <p:nvSpPr>
          <p:cNvPr id="3" name="Content Placeholder 2">
            <a:extLst>
              <a:ext uri="{FF2B5EF4-FFF2-40B4-BE49-F238E27FC236}">
                <a16:creationId xmlns:a16="http://schemas.microsoft.com/office/drawing/2014/main" id="{C8921285-C9CD-8C80-C642-C05F52EBE06B}"/>
              </a:ext>
            </a:extLst>
          </p:cNvPr>
          <p:cNvSpPr>
            <a:spLocks noGrp="1"/>
          </p:cNvSpPr>
          <p:nvPr>
            <p:ph idx="1"/>
          </p:nvPr>
        </p:nvSpPr>
        <p:spPr/>
        <p:txBody>
          <a:bodyPr/>
          <a:lstStyle/>
          <a:p>
            <a:endParaRPr lang="nl-BE" dirty="0"/>
          </a:p>
          <a:p>
            <a:endParaRPr lang="nl-BE" dirty="0"/>
          </a:p>
        </p:txBody>
      </p:sp>
      <p:pic>
        <p:nvPicPr>
          <p:cNvPr id="4" name="Picture 3">
            <a:extLst>
              <a:ext uri="{FF2B5EF4-FFF2-40B4-BE49-F238E27FC236}">
                <a16:creationId xmlns:a16="http://schemas.microsoft.com/office/drawing/2014/main" id="{B406F96F-0B97-2BFB-C50D-7D6FA2E5FE6C}"/>
              </a:ext>
            </a:extLst>
          </p:cNvPr>
          <p:cNvPicPr>
            <a:picLocks noChangeAspect="1"/>
          </p:cNvPicPr>
          <p:nvPr/>
        </p:nvPicPr>
        <p:blipFill>
          <a:blip r:embed="rId2"/>
          <a:stretch>
            <a:fillRect/>
          </a:stretch>
        </p:blipFill>
        <p:spPr>
          <a:xfrm>
            <a:off x="509560" y="1600200"/>
            <a:ext cx="4066384" cy="5224725"/>
          </a:xfrm>
          <a:prstGeom prst="rect">
            <a:avLst/>
          </a:prstGeom>
        </p:spPr>
      </p:pic>
      <p:pic>
        <p:nvPicPr>
          <p:cNvPr id="5" name="Picture 4">
            <a:extLst>
              <a:ext uri="{FF2B5EF4-FFF2-40B4-BE49-F238E27FC236}">
                <a16:creationId xmlns:a16="http://schemas.microsoft.com/office/drawing/2014/main" id="{76251348-8D1C-4321-22DA-36669C6267CC}"/>
              </a:ext>
            </a:extLst>
          </p:cNvPr>
          <p:cNvPicPr>
            <a:picLocks noChangeAspect="1"/>
          </p:cNvPicPr>
          <p:nvPr/>
        </p:nvPicPr>
        <p:blipFill>
          <a:blip r:embed="rId3"/>
          <a:stretch>
            <a:fillRect/>
          </a:stretch>
        </p:blipFill>
        <p:spPr>
          <a:xfrm>
            <a:off x="5350707" y="1502693"/>
            <a:ext cx="3336093" cy="5355307"/>
          </a:xfrm>
          <a:prstGeom prst="rect">
            <a:avLst/>
          </a:prstGeom>
        </p:spPr>
      </p:pic>
    </p:spTree>
    <p:extLst>
      <p:ext uri="{BB962C8B-B14F-4D97-AF65-F5344CB8AC3E}">
        <p14:creationId xmlns:p14="http://schemas.microsoft.com/office/powerpoint/2010/main" val="24745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54A62-523E-4529-97B2-BD6E925F5DAF}"/>
              </a:ext>
            </a:extLst>
          </p:cNvPr>
          <p:cNvSpPr>
            <a:spLocks noGrp="1"/>
          </p:cNvSpPr>
          <p:nvPr>
            <p:ph idx="1"/>
          </p:nvPr>
        </p:nvSpPr>
        <p:spPr>
          <a:xfrm>
            <a:off x="467544" y="764704"/>
            <a:ext cx="8424936" cy="5760640"/>
          </a:xfrm>
        </p:spPr>
        <p:txBody>
          <a:bodyPr>
            <a:normAutofit fontScale="92500"/>
          </a:bodyPr>
          <a:lstStyle/>
          <a:p>
            <a:r>
              <a:rPr lang="nl-BE" dirty="0"/>
              <a:t>Natuurlijke selectie: natuur ‘kiest’ niet... </a:t>
            </a:r>
          </a:p>
          <a:p>
            <a:pPr lvl="1"/>
            <a:r>
              <a:rPr lang="nl-BE" dirty="0"/>
              <a:t>Toeval en noodzakelijkheid</a:t>
            </a:r>
          </a:p>
          <a:p>
            <a:endParaRPr lang="nl-BE" dirty="0"/>
          </a:p>
          <a:p>
            <a:r>
              <a:rPr lang="nl-BE" dirty="0"/>
              <a:t>De </a:t>
            </a:r>
            <a:r>
              <a:rPr lang="nl-BE" dirty="0" smtClean="0"/>
              <a:t>‘oorzaken’ van dingen zoals </a:t>
            </a:r>
            <a:r>
              <a:rPr lang="nl-BE" dirty="0"/>
              <a:t>ze zijn worden blootgelegd door variatie en functionaliteit/adaptatie (natuurlijke selectie) – ‘de blinde horlogemaker’. </a:t>
            </a:r>
          </a:p>
          <a:p>
            <a:endParaRPr lang="nl-BE" dirty="0"/>
          </a:p>
          <a:p>
            <a:r>
              <a:rPr lang="nl-BE" dirty="0"/>
              <a:t>De </a:t>
            </a:r>
            <a:r>
              <a:rPr lang="nl-BE" dirty="0" smtClean="0"/>
              <a:t>functionaliteit / adaptatie ligt aan de basis van waarom een </a:t>
            </a:r>
            <a:r>
              <a:rPr lang="nl-BE" dirty="0"/>
              <a:t>bepaald organisme is </a:t>
            </a:r>
            <a:r>
              <a:rPr lang="nl-BE" dirty="0" smtClean="0"/>
              <a:t>kunnen </a:t>
            </a:r>
            <a:r>
              <a:rPr lang="nl-BE" u="sng" dirty="0" smtClean="0"/>
              <a:t>blijven </a:t>
            </a:r>
            <a:r>
              <a:rPr lang="nl-BE" u="sng" dirty="0"/>
              <a:t>bestaan</a:t>
            </a:r>
            <a:r>
              <a:rPr lang="nl-BE" dirty="0"/>
              <a:t>, niet waarom het organisme is </a:t>
            </a:r>
            <a:r>
              <a:rPr lang="nl-BE" u="sng" dirty="0"/>
              <a:t>ontstaan</a:t>
            </a:r>
            <a:r>
              <a:rPr lang="nl-BE" dirty="0"/>
              <a:t>. </a:t>
            </a:r>
          </a:p>
        </p:txBody>
      </p:sp>
    </p:spTree>
    <p:extLst>
      <p:ext uri="{BB962C8B-B14F-4D97-AF65-F5344CB8AC3E}">
        <p14:creationId xmlns:p14="http://schemas.microsoft.com/office/powerpoint/2010/main" val="121883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014CD3-048C-4427-86F4-16890574499E}"/>
              </a:ext>
            </a:extLst>
          </p:cNvPr>
          <p:cNvSpPr>
            <a:spLocks noGrp="1"/>
          </p:cNvSpPr>
          <p:nvPr>
            <p:ph idx="1"/>
          </p:nvPr>
        </p:nvSpPr>
        <p:spPr>
          <a:xfrm>
            <a:off x="457200" y="0"/>
            <a:ext cx="8435280" cy="6858000"/>
          </a:xfrm>
        </p:spPr>
        <p:txBody>
          <a:bodyPr>
            <a:normAutofit fontScale="85000" lnSpcReduction="20000"/>
          </a:bodyPr>
          <a:lstStyle/>
          <a:p>
            <a:pPr marL="0" indent="0">
              <a:buNone/>
            </a:pPr>
            <a:r>
              <a:rPr lang="nl-BE" dirty="0"/>
              <a:t>De term ‘natuurlijk selectie’ is in sommige opzichten een slechte, omdat ze bewuste keuze lijkt te impliceren; maar zodra de term wat vertrouwder is geworden zal dit niet meer opvallen. Niemand maakt er bezwaar tegen als chemici spreken over ‘affiniteiten’; een zuur heeft ongetwijfeld niet meer keuze bij het combineren met een base dan de levensomstandigheden hebben bij het bepalen of een nieuwe vorm wel of niet geselecteerd wordt. ... Omwille van de beknoptheid spreek ik soms over natuurlijke selectie als een intelligent vermogen – op dezelfde wijze waarop astronomen soms zeggen dat de zwaartekracht de bewegingen van de planeten bepaalt. ... Ik heb de Natuur, ook, vaak gepersonifieerd; want ik heb het moeilijk gevonden om deze ambiguïteit te vermijden; maar met natuur bedoel ik alleen maar de geaggregeerde werking en het geaggregeerde product van vele natuurwetten, - en met wetten bedoel ik alleen maar de met zekerheid vastgestgelde volgorde van gebeurtenissen. </a:t>
            </a:r>
            <a:r>
              <a:rPr lang="nl-BE" sz="2100" dirty="0"/>
              <a:t>(Darwin, 1868: 6-7; geciteerd in Dennett 2017 p. 67)</a:t>
            </a:r>
          </a:p>
        </p:txBody>
      </p:sp>
    </p:spTree>
    <p:extLst>
      <p:ext uri="{BB962C8B-B14F-4D97-AF65-F5344CB8AC3E}">
        <p14:creationId xmlns:p14="http://schemas.microsoft.com/office/powerpoint/2010/main" val="795041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2667-EA3D-40E9-A0E8-E73F39B4D410}"/>
              </a:ext>
            </a:extLst>
          </p:cNvPr>
          <p:cNvSpPr>
            <a:spLocks noGrp="1"/>
          </p:cNvSpPr>
          <p:nvPr>
            <p:ph type="title"/>
          </p:nvPr>
        </p:nvSpPr>
        <p:spPr/>
        <p:txBody>
          <a:bodyPr>
            <a:normAutofit fontScale="90000"/>
          </a:bodyPr>
          <a:lstStyle/>
          <a:p>
            <a:r>
              <a:rPr lang="nl-BE" dirty="0"/>
              <a:t>Intelligent designers zonder designer</a:t>
            </a:r>
          </a:p>
        </p:txBody>
      </p:sp>
      <p:sp>
        <p:nvSpPr>
          <p:cNvPr id="3" name="Content Placeholder 2">
            <a:extLst>
              <a:ext uri="{FF2B5EF4-FFF2-40B4-BE49-F238E27FC236}">
                <a16:creationId xmlns:a16="http://schemas.microsoft.com/office/drawing/2014/main" id="{286856AF-C0C9-4A59-BCFB-7DC1594D9BEA}"/>
              </a:ext>
            </a:extLst>
          </p:cNvPr>
          <p:cNvSpPr>
            <a:spLocks noGrp="1"/>
          </p:cNvSpPr>
          <p:nvPr>
            <p:ph idx="1"/>
          </p:nvPr>
        </p:nvSpPr>
        <p:spPr>
          <a:xfrm>
            <a:off x="457200" y="1417638"/>
            <a:ext cx="8229600" cy="4708525"/>
          </a:xfrm>
        </p:spPr>
        <p:txBody>
          <a:bodyPr/>
          <a:lstStyle/>
          <a:p>
            <a:pPr marL="0" indent="0">
              <a:buNone/>
            </a:pPr>
            <a:r>
              <a:rPr lang="nl-BE" dirty="0"/>
              <a:t>Natuurlijke processen: enerzijds zijn ze blind, geestloos en doelloos, maar anderzijds brengen ze een overvloed aan </a:t>
            </a:r>
            <a:r>
              <a:rPr lang="nl-BE" sz="1800" dirty="0"/>
              <a:t>(door natuurlijke processen P.L.) </a:t>
            </a:r>
            <a:r>
              <a:rPr lang="nl-BE" dirty="0"/>
              <a:t>ontworpen wezens voort, waarvan vele zich ontwikkelen tot bekwame makers (nestbouwers, webbenwevers enzovoort); enkele van hen worden zelfs intelligente ontwerpers en bouwers: dat zijn wij. (Dennett 2017: 55) </a:t>
            </a:r>
          </a:p>
        </p:txBody>
      </p:sp>
    </p:spTree>
    <p:extLst>
      <p:ext uri="{BB962C8B-B14F-4D97-AF65-F5344CB8AC3E}">
        <p14:creationId xmlns:p14="http://schemas.microsoft.com/office/powerpoint/2010/main" val="604218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8C34-BB8D-4AAF-8A1D-BE399F64B065}"/>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33071552-0166-41E5-AC3D-A3EEAAE53EB3}"/>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B49CD621-4C46-470E-9220-07AF985956C5}"/>
              </a:ext>
            </a:extLst>
          </p:cNvPr>
          <p:cNvPicPr>
            <a:picLocks noChangeAspect="1"/>
          </p:cNvPicPr>
          <p:nvPr/>
        </p:nvPicPr>
        <p:blipFill>
          <a:blip r:embed="rId2"/>
          <a:stretch>
            <a:fillRect/>
          </a:stretch>
        </p:blipFill>
        <p:spPr>
          <a:xfrm>
            <a:off x="179513" y="0"/>
            <a:ext cx="3960440" cy="5936851"/>
          </a:xfrm>
          <a:prstGeom prst="rect">
            <a:avLst/>
          </a:prstGeom>
        </p:spPr>
      </p:pic>
      <p:pic>
        <p:nvPicPr>
          <p:cNvPr id="5" name="Picture 4">
            <a:extLst>
              <a:ext uri="{FF2B5EF4-FFF2-40B4-BE49-F238E27FC236}">
                <a16:creationId xmlns:a16="http://schemas.microsoft.com/office/drawing/2014/main" id="{B910ED7A-0A93-47B7-B8A8-1735B434BD48}"/>
              </a:ext>
            </a:extLst>
          </p:cNvPr>
          <p:cNvPicPr>
            <a:picLocks noChangeAspect="1"/>
          </p:cNvPicPr>
          <p:nvPr/>
        </p:nvPicPr>
        <p:blipFill>
          <a:blip r:embed="rId3"/>
          <a:stretch>
            <a:fillRect/>
          </a:stretch>
        </p:blipFill>
        <p:spPr>
          <a:xfrm>
            <a:off x="4845835" y="279822"/>
            <a:ext cx="4298165" cy="5887591"/>
          </a:xfrm>
          <a:prstGeom prst="rect">
            <a:avLst/>
          </a:prstGeom>
        </p:spPr>
      </p:pic>
      <p:sp>
        <p:nvSpPr>
          <p:cNvPr id="6" name="TextBox 5">
            <a:extLst>
              <a:ext uri="{FF2B5EF4-FFF2-40B4-BE49-F238E27FC236}">
                <a16:creationId xmlns:a16="http://schemas.microsoft.com/office/drawing/2014/main" id="{4C631629-A525-4CB7-B803-E33ADF6B82F8}"/>
              </a:ext>
            </a:extLst>
          </p:cNvPr>
          <p:cNvSpPr txBox="1"/>
          <p:nvPr/>
        </p:nvSpPr>
        <p:spPr>
          <a:xfrm>
            <a:off x="323528" y="5958083"/>
            <a:ext cx="4151312" cy="923330"/>
          </a:xfrm>
          <a:prstGeom prst="rect">
            <a:avLst/>
          </a:prstGeom>
          <a:noFill/>
        </p:spPr>
        <p:txBody>
          <a:bodyPr wrap="square" rtlCol="0">
            <a:spAutoFit/>
          </a:bodyPr>
          <a:lstStyle/>
          <a:p>
            <a:r>
              <a:rPr lang="nl-BE" dirty="0"/>
              <a:t>Complexiteit zonder achitectentermiet. Comptentie zonder begrip. Termieten weten niet wat ze doen... </a:t>
            </a:r>
          </a:p>
        </p:txBody>
      </p:sp>
      <p:sp>
        <p:nvSpPr>
          <p:cNvPr id="7" name="TextBox 6">
            <a:extLst>
              <a:ext uri="{FF2B5EF4-FFF2-40B4-BE49-F238E27FC236}">
                <a16:creationId xmlns:a16="http://schemas.microsoft.com/office/drawing/2014/main" id="{724EE1C9-233E-49D5-9D3F-7ECEBE7FF684}"/>
              </a:ext>
            </a:extLst>
          </p:cNvPr>
          <p:cNvSpPr txBox="1"/>
          <p:nvPr/>
        </p:nvSpPr>
        <p:spPr>
          <a:xfrm>
            <a:off x="4932040" y="6308725"/>
            <a:ext cx="3754760" cy="369332"/>
          </a:xfrm>
          <a:prstGeom prst="rect">
            <a:avLst/>
          </a:prstGeom>
          <a:noFill/>
        </p:spPr>
        <p:txBody>
          <a:bodyPr wrap="square" rtlCol="0">
            <a:spAutoFit/>
          </a:bodyPr>
          <a:lstStyle/>
          <a:p>
            <a:r>
              <a:rPr lang="nl-BE" dirty="0"/>
              <a:t>Gaudi daarentegen... </a:t>
            </a:r>
          </a:p>
        </p:txBody>
      </p:sp>
    </p:spTree>
    <p:extLst>
      <p:ext uri="{BB962C8B-B14F-4D97-AF65-F5344CB8AC3E}">
        <p14:creationId xmlns:p14="http://schemas.microsoft.com/office/powerpoint/2010/main" val="202369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98B1-0158-B284-1747-B7CC6BFB7E38}"/>
              </a:ext>
            </a:extLst>
          </p:cNvPr>
          <p:cNvSpPr>
            <a:spLocks noGrp="1"/>
          </p:cNvSpPr>
          <p:nvPr>
            <p:ph type="title"/>
          </p:nvPr>
        </p:nvSpPr>
        <p:spPr/>
        <p:txBody>
          <a:bodyPr/>
          <a:lstStyle/>
          <a:p>
            <a:r>
              <a:rPr lang="nl-BE" dirty="0"/>
              <a:t>Theodicee revisited</a:t>
            </a:r>
          </a:p>
        </p:txBody>
      </p:sp>
      <p:sp>
        <p:nvSpPr>
          <p:cNvPr id="3" name="Content Placeholder 2">
            <a:extLst>
              <a:ext uri="{FF2B5EF4-FFF2-40B4-BE49-F238E27FC236}">
                <a16:creationId xmlns:a16="http://schemas.microsoft.com/office/drawing/2014/main" id="{8DD50E0F-55CD-1FD3-666B-0D255E2A4CFF}"/>
              </a:ext>
            </a:extLst>
          </p:cNvPr>
          <p:cNvSpPr>
            <a:spLocks noGrp="1"/>
          </p:cNvSpPr>
          <p:nvPr>
            <p:ph idx="1"/>
          </p:nvPr>
        </p:nvSpPr>
        <p:spPr/>
        <p:txBody>
          <a:bodyPr/>
          <a:lstStyle/>
          <a:p>
            <a:r>
              <a:rPr lang="nl-BE" dirty="0"/>
              <a:t>Evolutie is verspillend en gaat gepaard met heel veel lijden. </a:t>
            </a:r>
          </a:p>
          <a:p>
            <a:pPr lvl="1"/>
            <a:r>
              <a:rPr lang="nl-BE" dirty="0"/>
              <a:t>Mutaties die niet aangepast zijn</a:t>
            </a:r>
          </a:p>
          <a:p>
            <a:pPr lvl="1"/>
            <a:r>
              <a:rPr lang="nl-BE" dirty="0"/>
              <a:t>De wreedheid in de natuur</a:t>
            </a:r>
          </a:p>
        </p:txBody>
      </p:sp>
    </p:spTree>
    <p:extLst>
      <p:ext uri="{BB962C8B-B14F-4D97-AF65-F5344CB8AC3E}">
        <p14:creationId xmlns:p14="http://schemas.microsoft.com/office/powerpoint/2010/main" val="1718088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587598" y="476672"/>
            <a:ext cx="8280920" cy="5878532"/>
          </a:xfrm>
          <a:prstGeom prst="rect">
            <a:avLst/>
          </a:prstGeom>
        </p:spPr>
        <p:txBody>
          <a:bodyPr wrap="square">
            <a:spAutoFit/>
          </a:bodyPr>
          <a:lstStyle/>
          <a:p>
            <a:r>
              <a:rPr lang="nl-NL" sz="2000" dirty="0"/>
              <a:t>Wat betreft de theologische kijk op de zaak. Dat is altijd moeilijk voor me. Ik ben verbijsterd. </a:t>
            </a:r>
            <a:r>
              <a:rPr lang="nl-NL" sz="2000" b="1" dirty="0"/>
              <a:t>Ik heb nooit de bedoeling gehad atheïstisch te schrijven</a:t>
            </a:r>
            <a:r>
              <a:rPr lang="nl-NL" sz="2000" dirty="0"/>
              <a:t>. Maar ik moet toegeven dat ik minder duidelijk dan anderen – en dan ik zelf zou willen – aan alle kanten om ons heen aanwijzingen voor een plan en een weldadige bedoeling kan zien. Er lijkt mij te veel ellende in de wereld. Ik kan mezelf niet wijsmaken dat een goedertieren en almachtige God de </a:t>
            </a:r>
            <a:r>
              <a:rPr lang="nl-NL" sz="2000" dirty="0" err="1"/>
              <a:t>ichneumonidae</a:t>
            </a:r>
            <a:r>
              <a:rPr lang="nl-NL" sz="2000" dirty="0"/>
              <a:t> geschapen heeft met de uitgesproken bedoeling dat zij zich zouden voeden met het levende lichaam van een krekel, of dat een kat zou moeten spelen met een muis. </a:t>
            </a:r>
            <a:r>
              <a:rPr lang="nl-NL" sz="2000" b="1" dirty="0"/>
              <a:t>Van de andere kant </a:t>
            </a:r>
            <a:r>
              <a:rPr lang="nl-NL" sz="2000" dirty="0"/>
              <a:t>vind ik het onbevredigend naar dit wonderbaarlijke universum te kijken, en vooral ook naar het wezen van de mens, om tot de conclusie te komen dat dit alles de uitkomst is van brute kracht. Ik neig ertoe alles te zien als voortgekomen uit wetten met een vooropgezette bedoeling, waarbij de details, goed of slecht, worden overgelaten aan de werking van wat wij toeval mogen noemen. Niet dat deze gedachte mij ook maar enigszins bevalt. Ik ben er diep van doordrongen dat het hele onderwerp voor het menselijke verstand niet te bevatten is. Een hond zou met evenveel succes iets over </a:t>
            </a:r>
            <a:r>
              <a:rPr lang="nl-NL" sz="2000" dirty="0" err="1"/>
              <a:t>Newtons</a:t>
            </a:r>
            <a:r>
              <a:rPr lang="nl-NL" sz="2000" dirty="0"/>
              <a:t> geest te berde kunnen brengen.</a:t>
            </a:r>
          </a:p>
          <a:p>
            <a:endParaRPr lang="nl-NL" dirty="0"/>
          </a:p>
          <a:p>
            <a:r>
              <a:rPr lang="nl-NL" sz="1600" dirty="0"/>
              <a:t>(Darwins brief aan </a:t>
            </a:r>
            <a:r>
              <a:rPr lang="nl-NL" sz="1600" dirty="0" err="1"/>
              <a:t>Asa</a:t>
            </a:r>
            <a:r>
              <a:rPr lang="nl-NL" sz="1600" dirty="0"/>
              <a:t> Gray, botanicus van Harvard, 1859)</a:t>
            </a:r>
            <a:endParaRPr lang="en-US" sz="1600" dirty="0"/>
          </a:p>
        </p:txBody>
      </p:sp>
    </p:spTree>
    <p:extLst>
      <p:ext uri="{BB962C8B-B14F-4D97-AF65-F5344CB8AC3E}">
        <p14:creationId xmlns:p14="http://schemas.microsoft.com/office/powerpoint/2010/main" val="2038650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C9CF-F9B2-484E-A0CA-D63B52AB21BF}"/>
              </a:ext>
            </a:extLst>
          </p:cNvPr>
          <p:cNvSpPr>
            <a:spLocks noGrp="1"/>
          </p:cNvSpPr>
          <p:nvPr>
            <p:ph type="title"/>
          </p:nvPr>
        </p:nvSpPr>
        <p:spPr/>
        <p:txBody>
          <a:bodyPr>
            <a:normAutofit/>
          </a:bodyPr>
          <a:lstStyle/>
          <a:p>
            <a:r>
              <a:rPr lang="nl-BE" sz="3200" dirty="0"/>
              <a:t>Laatste blz van Het ontstaan van de soorten</a:t>
            </a:r>
          </a:p>
        </p:txBody>
      </p:sp>
      <p:sp>
        <p:nvSpPr>
          <p:cNvPr id="3" name="Content Placeholder 2">
            <a:extLst>
              <a:ext uri="{FF2B5EF4-FFF2-40B4-BE49-F238E27FC236}">
                <a16:creationId xmlns:a16="http://schemas.microsoft.com/office/drawing/2014/main" id="{757902E3-75F5-4841-BD16-6E404FCDD985}"/>
              </a:ext>
            </a:extLst>
          </p:cNvPr>
          <p:cNvSpPr>
            <a:spLocks noGrp="1"/>
          </p:cNvSpPr>
          <p:nvPr>
            <p:ph idx="1"/>
          </p:nvPr>
        </p:nvSpPr>
        <p:spPr>
          <a:xfrm>
            <a:off x="457200" y="1600200"/>
            <a:ext cx="8229600" cy="4781128"/>
          </a:xfrm>
        </p:spPr>
        <p:txBody>
          <a:bodyPr>
            <a:normAutofit fontScale="92500"/>
          </a:bodyPr>
          <a:lstStyle/>
          <a:p>
            <a:pPr marL="0" indent="0">
              <a:buNone/>
            </a:pPr>
            <a:r>
              <a:rPr lang="nl-BE" dirty="0"/>
              <a:t>“We kunnen er zeker van zijn dat de normale opeenvolging door voortplanting niet eenmaal werd onderbroken, en dat geen enkele natuurramp de gehele wereld heeft verwoest. Daarom mogen wij met enig vertrouwen uitzien naar een veilige toekomst van gelijke onpeilbare lengte. En aangezien natuurlijke selectie uitsluitend werkt door en voor het goed van elk wezen, zullen alle lichamelijke en mentale gaven tenderen om vooruit te gaan in de richting van volmaaktheid.” </a:t>
            </a:r>
          </a:p>
        </p:txBody>
      </p:sp>
    </p:spTree>
    <p:extLst>
      <p:ext uri="{BB962C8B-B14F-4D97-AF65-F5344CB8AC3E}">
        <p14:creationId xmlns:p14="http://schemas.microsoft.com/office/powerpoint/2010/main" val="103396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2429-5D2A-35FE-6617-4874FB0D3556}"/>
              </a:ext>
            </a:extLst>
          </p:cNvPr>
          <p:cNvSpPr>
            <a:spLocks noGrp="1"/>
          </p:cNvSpPr>
          <p:nvPr>
            <p:ph type="title"/>
          </p:nvPr>
        </p:nvSpPr>
        <p:spPr/>
        <p:txBody>
          <a:bodyPr>
            <a:normAutofit fontScale="90000"/>
          </a:bodyPr>
          <a:lstStyle/>
          <a:p>
            <a:r>
              <a:rPr lang="nl-BE" dirty="0"/>
              <a:t>Uitdaging voor het scheppingsgeloof</a:t>
            </a:r>
          </a:p>
        </p:txBody>
      </p:sp>
      <p:sp>
        <p:nvSpPr>
          <p:cNvPr id="3" name="Content Placeholder 2">
            <a:extLst>
              <a:ext uri="{FF2B5EF4-FFF2-40B4-BE49-F238E27FC236}">
                <a16:creationId xmlns:a16="http://schemas.microsoft.com/office/drawing/2014/main" id="{BDF373A6-E797-9C0F-0C6B-7BEE8160F6D9}"/>
              </a:ext>
            </a:extLst>
          </p:cNvPr>
          <p:cNvSpPr>
            <a:spLocks noGrp="1"/>
          </p:cNvSpPr>
          <p:nvPr>
            <p:ph idx="1"/>
          </p:nvPr>
        </p:nvSpPr>
        <p:spPr/>
        <p:txBody>
          <a:bodyPr/>
          <a:lstStyle/>
          <a:p>
            <a:r>
              <a:rPr lang="nl-BE" dirty="0"/>
              <a:t>Charles Lyell: Principles of geology</a:t>
            </a:r>
          </a:p>
          <a:p>
            <a:pPr lvl="1"/>
            <a:r>
              <a:rPr lang="nl-BE" dirty="0"/>
              <a:t>meer tijd nodig </a:t>
            </a:r>
          </a:p>
          <a:p>
            <a:endParaRPr lang="nl-BE" dirty="0"/>
          </a:p>
          <a:p>
            <a:r>
              <a:rPr lang="nl-BE" dirty="0"/>
              <a:t>Geen afzonderlijke schepping van de soorten</a:t>
            </a:r>
          </a:p>
          <a:p>
            <a:endParaRPr lang="nl-BE" dirty="0"/>
          </a:p>
          <a:p>
            <a:r>
              <a:rPr lang="nl-BE" dirty="0"/>
              <a:t>Figuurlijke lezing van scheppingsverhaal</a:t>
            </a:r>
          </a:p>
          <a:p>
            <a:pPr lvl="1"/>
            <a:r>
              <a:rPr lang="nl-BE" dirty="0"/>
              <a:t>! zondeval</a:t>
            </a:r>
          </a:p>
        </p:txBody>
      </p:sp>
    </p:spTree>
    <p:extLst>
      <p:ext uri="{BB962C8B-B14F-4D97-AF65-F5344CB8AC3E}">
        <p14:creationId xmlns:p14="http://schemas.microsoft.com/office/powerpoint/2010/main" val="1876539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7B46-8872-4092-0772-291941BD1A56}"/>
              </a:ext>
            </a:extLst>
          </p:cNvPr>
          <p:cNvSpPr>
            <a:spLocks noGrp="1"/>
          </p:cNvSpPr>
          <p:nvPr>
            <p:ph type="title"/>
          </p:nvPr>
        </p:nvSpPr>
        <p:spPr>
          <a:xfrm>
            <a:off x="457200" y="274638"/>
            <a:ext cx="8229600" cy="1143000"/>
          </a:xfrm>
        </p:spPr>
        <p:txBody>
          <a:bodyPr anchor="ctr">
            <a:normAutofit/>
          </a:bodyPr>
          <a:lstStyle/>
          <a:p>
            <a:r>
              <a:rPr lang="nl-BE" dirty="0"/>
              <a:t>De mens</a:t>
            </a:r>
          </a:p>
        </p:txBody>
      </p:sp>
      <p:pic>
        <p:nvPicPr>
          <p:cNvPr id="4" name="Picture 3" descr="A drawing of a monkey with a beard&#10;&#10;Description automatically generated">
            <a:extLst>
              <a:ext uri="{FF2B5EF4-FFF2-40B4-BE49-F238E27FC236}">
                <a16:creationId xmlns:a16="http://schemas.microsoft.com/office/drawing/2014/main" id="{E3E15806-D89E-139C-6075-7E1E33C8FFD0}"/>
              </a:ext>
            </a:extLst>
          </p:cNvPr>
          <p:cNvPicPr>
            <a:picLocks noChangeAspect="1"/>
          </p:cNvPicPr>
          <p:nvPr/>
        </p:nvPicPr>
        <p:blipFill rotWithShape="1">
          <a:blip r:embed="rId2"/>
          <a:srcRect t="10217" r="1" b="9095"/>
          <a:stretch/>
        </p:blipFill>
        <p:spPr>
          <a:xfrm>
            <a:off x="457200" y="1600200"/>
            <a:ext cx="4038600" cy="4525963"/>
          </a:xfrm>
          <a:prstGeom prst="rect">
            <a:avLst/>
          </a:prstGeom>
          <a:noFill/>
        </p:spPr>
      </p:pic>
      <p:sp>
        <p:nvSpPr>
          <p:cNvPr id="3" name="Content Placeholder 2">
            <a:extLst>
              <a:ext uri="{FF2B5EF4-FFF2-40B4-BE49-F238E27FC236}">
                <a16:creationId xmlns:a16="http://schemas.microsoft.com/office/drawing/2014/main" id="{24306433-15AC-41AE-E07B-9D3A1723839F}"/>
              </a:ext>
            </a:extLst>
          </p:cNvPr>
          <p:cNvSpPr>
            <a:spLocks noGrp="1"/>
          </p:cNvSpPr>
          <p:nvPr>
            <p:ph sz="half" idx="2"/>
          </p:nvPr>
        </p:nvSpPr>
        <p:spPr>
          <a:xfrm>
            <a:off x="4648200" y="1600200"/>
            <a:ext cx="4038600" cy="4525963"/>
          </a:xfrm>
        </p:spPr>
        <p:txBody>
          <a:bodyPr>
            <a:normAutofit/>
          </a:bodyPr>
          <a:lstStyle/>
          <a:p>
            <a:r>
              <a:rPr lang="en-US" dirty="0"/>
              <a:t>Psychology will be based on a new foundation, that of the necessary acquirement of each mental power and capacity by gradation. Light will be thrown on the origin of man and his history. (Origin, 1859, p. 488)</a:t>
            </a:r>
            <a:endParaRPr lang="nl-BE" dirty="0"/>
          </a:p>
        </p:txBody>
      </p:sp>
    </p:spTree>
    <p:extLst>
      <p:ext uri="{BB962C8B-B14F-4D97-AF65-F5344CB8AC3E}">
        <p14:creationId xmlns:p14="http://schemas.microsoft.com/office/powerpoint/2010/main" val="1270094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6874-5FB0-FFBE-08C1-7A4A04790AE7}"/>
              </a:ext>
            </a:extLst>
          </p:cNvPr>
          <p:cNvSpPr>
            <a:spLocks noGrp="1"/>
          </p:cNvSpPr>
          <p:nvPr>
            <p:ph type="title"/>
          </p:nvPr>
        </p:nvSpPr>
        <p:spPr/>
        <p:txBody>
          <a:bodyPr>
            <a:normAutofit fontScale="90000"/>
          </a:bodyPr>
          <a:lstStyle/>
          <a:p>
            <a:r>
              <a:rPr lang="nl-BE" dirty="0"/>
              <a:t>Ook de mens, de moraal, de mentale capaciteiten, de sociale instincten, de emoties... </a:t>
            </a:r>
          </a:p>
        </p:txBody>
      </p:sp>
      <p:sp>
        <p:nvSpPr>
          <p:cNvPr id="3" name="Content Placeholder 2">
            <a:extLst>
              <a:ext uri="{FF2B5EF4-FFF2-40B4-BE49-F238E27FC236}">
                <a16:creationId xmlns:a16="http://schemas.microsoft.com/office/drawing/2014/main" id="{EA1F0A78-E111-E302-0460-63CE716CDC04}"/>
              </a:ext>
            </a:extLst>
          </p:cNvPr>
          <p:cNvSpPr>
            <a:spLocks noGrp="1"/>
          </p:cNvSpPr>
          <p:nvPr>
            <p:ph idx="1"/>
          </p:nvPr>
        </p:nvSpPr>
        <p:spPr/>
        <p:txBody>
          <a:bodyPr/>
          <a:lstStyle/>
          <a:p>
            <a:endParaRPr lang="nl-BE"/>
          </a:p>
        </p:txBody>
      </p:sp>
      <p:pic>
        <p:nvPicPr>
          <p:cNvPr id="5" name="Picture 4">
            <a:extLst>
              <a:ext uri="{FF2B5EF4-FFF2-40B4-BE49-F238E27FC236}">
                <a16:creationId xmlns:a16="http://schemas.microsoft.com/office/drawing/2014/main" id="{8C7DB8B9-C49A-2118-AB3E-ED5148CC73C7}"/>
              </a:ext>
            </a:extLst>
          </p:cNvPr>
          <p:cNvPicPr>
            <a:picLocks noChangeAspect="1"/>
          </p:cNvPicPr>
          <p:nvPr/>
        </p:nvPicPr>
        <p:blipFill>
          <a:blip r:embed="rId2"/>
          <a:stretch>
            <a:fillRect/>
          </a:stretch>
        </p:blipFill>
        <p:spPr>
          <a:xfrm>
            <a:off x="323528" y="1636186"/>
            <a:ext cx="3295650" cy="5248275"/>
          </a:xfrm>
          <a:prstGeom prst="rect">
            <a:avLst/>
          </a:prstGeom>
        </p:spPr>
      </p:pic>
      <p:pic>
        <p:nvPicPr>
          <p:cNvPr id="6" name="Picture 5">
            <a:extLst>
              <a:ext uri="{FF2B5EF4-FFF2-40B4-BE49-F238E27FC236}">
                <a16:creationId xmlns:a16="http://schemas.microsoft.com/office/drawing/2014/main" id="{8E71BE5D-06BB-C431-E84C-4A55CEFB0EF8}"/>
              </a:ext>
            </a:extLst>
          </p:cNvPr>
          <p:cNvPicPr>
            <a:picLocks noChangeAspect="1"/>
          </p:cNvPicPr>
          <p:nvPr/>
        </p:nvPicPr>
        <p:blipFill>
          <a:blip r:embed="rId3"/>
          <a:stretch>
            <a:fillRect/>
          </a:stretch>
        </p:blipFill>
        <p:spPr>
          <a:xfrm>
            <a:off x="5580908" y="1584960"/>
            <a:ext cx="3295650" cy="5273040"/>
          </a:xfrm>
          <a:prstGeom prst="rect">
            <a:avLst/>
          </a:prstGeom>
        </p:spPr>
      </p:pic>
    </p:spTree>
    <p:extLst>
      <p:ext uri="{BB962C8B-B14F-4D97-AF65-F5344CB8AC3E}">
        <p14:creationId xmlns:p14="http://schemas.microsoft.com/office/powerpoint/2010/main" val="316107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Evolutietheorie</a:t>
            </a:r>
          </a:p>
        </p:txBody>
      </p:sp>
      <p:sp>
        <p:nvSpPr>
          <p:cNvPr id="3" name="Tijdelijke aanduiding voor inhoud 2"/>
          <p:cNvSpPr>
            <a:spLocks noGrp="1"/>
          </p:cNvSpPr>
          <p:nvPr>
            <p:ph idx="1"/>
          </p:nvPr>
        </p:nvSpPr>
        <p:spPr>
          <a:xfrm>
            <a:off x="457200" y="1556792"/>
            <a:ext cx="8507288" cy="5112568"/>
          </a:xfrm>
        </p:spPr>
        <p:txBody>
          <a:bodyPr>
            <a:normAutofit lnSpcReduction="10000"/>
          </a:bodyPr>
          <a:lstStyle/>
          <a:p>
            <a:r>
              <a:rPr lang="nl-BE" dirty="0"/>
              <a:t>Jean-Baptiste de </a:t>
            </a:r>
            <a:r>
              <a:rPr lang="nl-BE" dirty="0" err="1"/>
              <a:t>Lamarck</a:t>
            </a:r>
            <a:r>
              <a:rPr lang="nl-BE" dirty="0"/>
              <a:t> (1744-1829)</a:t>
            </a:r>
          </a:p>
          <a:p>
            <a:pPr lvl="1"/>
            <a:r>
              <a:rPr lang="nl-BE" dirty="0"/>
              <a:t>Doelgerichte rechtlijnige evolutie</a:t>
            </a:r>
          </a:p>
          <a:p>
            <a:pPr lvl="1"/>
            <a:r>
              <a:rPr lang="nl-BE" dirty="0"/>
              <a:t>Organisme wil zelf veranderen, inwendige creativiteit</a:t>
            </a:r>
          </a:p>
          <a:p>
            <a:pPr lvl="1"/>
            <a:r>
              <a:rPr lang="nl-BE" dirty="0"/>
              <a:t>Erfelijkheid van verworven kenmerken  </a:t>
            </a:r>
          </a:p>
          <a:p>
            <a:endParaRPr lang="nl-BE" dirty="0"/>
          </a:p>
          <a:p>
            <a:r>
              <a:rPr lang="nl-BE" dirty="0"/>
              <a:t>Charles Darwin (1809-1882)</a:t>
            </a:r>
          </a:p>
          <a:p>
            <a:pPr lvl="1"/>
            <a:r>
              <a:rPr lang="nl-BE" dirty="0"/>
              <a:t>Blinde evolutie</a:t>
            </a:r>
          </a:p>
          <a:p>
            <a:pPr lvl="1"/>
            <a:r>
              <a:rPr lang="nl-BE" dirty="0"/>
              <a:t>Passieve organismen</a:t>
            </a:r>
          </a:p>
          <a:p>
            <a:pPr lvl="1"/>
            <a:r>
              <a:rPr lang="nl-BE" dirty="0"/>
              <a:t>Geen erfelijkheid van verworven kenmerken … </a:t>
            </a:r>
          </a:p>
          <a:p>
            <a:endParaRPr lang="nl-BE" dirty="0"/>
          </a:p>
        </p:txBody>
      </p:sp>
    </p:spTree>
    <p:extLst>
      <p:ext uri="{BB962C8B-B14F-4D97-AF65-F5344CB8AC3E}">
        <p14:creationId xmlns:p14="http://schemas.microsoft.com/office/powerpoint/2010/main" val="94271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0772-A237-3A4D-E38E-CB3931C0DD01}"/>
              </a:ext>
            </a:extLst>
          </p:cNvPr>
          <p:cNvSpPr>
            <a:spLocks noGrp="1"/>
          </p:cNvSpPr>
          <p:nvPr>
            <p:ph type="title"/>
          </p:nvPr>
        </p:nvSpPr>
        <p:spPr/>
        <p:txBody>
          <a:bodyPr/>
          <a:lstStyle/>
          <a:p>
            <a:r>
              <a:rPr lang="nl-BE" dirty="0"/>
              <a:t>Vaticaan</a:t>
            </a:r>
          </a:p>
        </p:txBody>
      </p:sp>
      <p:sp>
        <p:nvSpPr>
          <p:cNvPr id="3" name="Content Placeholder 2">
            <a:extLst>
              <a:ext uri="{FF2B5EF4-FFF2-40B4-BE49-F238E27FC236}">
                <a16:creationId xmlns:a16="http://schemas.microsoft.com/office/drawing/2014/main" id="{CAEB281C-5816-5952-6FE7-355FC1DFD6BB}"/>
              </a:ext>
            </a:extLst>
          </p:cNvPr>
          <p:cNvSpPr>
            <a:spLocks noGrp="1"/>
          </p:cNvSpPr>
          <p:nvPr>
            <p:ph idx="1"/>
          </p:nvPr>
        </p:nvSpPr>
        <p:spPr/>
        <p:txBody>
          <a:bodyPr>
            <a:normAutofit/>
          </a:bodyPr>
          <a:lstStyle/>
          <a:p>
            <a:r>
              <a:rPr lang="nl-BE" dirty="0"/>
              <a:t>Afwachtend </a:t>
            </a:r>
          </a:p>
          <a:p>
            <a:r>
              <a:rPr lang="nl-BE" dirty="0"/>
              <a:t>Pius IX 1870 verwerpen</a:t>
            </a:r>
          </a:p>
          <a:p>
            <a:pPr lvl="1"/>
            <a:r>
              <a:rPr lang="nl-BE" dirty="0"/>
              <a:t>antimodernisme</a:t>
            </a:r>
          </a:p>
          <a:p>
            <a:r>
              <a:rPr lang="nl-BE" dirty="0"/>
              <a:t>1950 </a:t>
            </a:r>
            <a:r>
              <a:rPr lang="nl-BE" i="1" dirty="0"/>
              <a:t>Humani Generis</a:t>
            </a:r>
          </a:p>
          <a:p>
            <a:pPr lvl="1"/>
            <a:r>
              <a:rPr lang="nl-BE" i="1" dirty="0"/>
              <a:t>Hypothese mag onderzocht worden</a:t>
            </a:r>
          </a:p>
          <a:p>
            <a:pPr lvl="1"/>
            <a:r>
              <a:rPr lang="nl-BE" i="1" dirty="0"/>
              <a:t>Oorspronkelijk mensenpaar – erfzonde</a:t>
            </a:r>
          </a:p>
          <a:p>
            <a:pPr lvl="1"/>
            <a:r>
              <a:rPr lang="nl-BE" i="1" dirty="0"/>
              <a:t>Ziel is geschapen</a:t>
            </a:r>
          </a:p>
          <a:p>
            <a:pPr lvl="1"/>
            <a:endParaRPr lang="nl-BE" dirty="0"/>
          </a:p>
        </p:txBody>
      </p:sp>
    </p:spTree>
    <p:extLst>
      <p:ext uri="{BB962C8B-B14F-4D97-AF65-F5344CB8AC3E}">
        <p14:creationId xmlns:p14="http://schemas.microsoft.com/office/powerpoint/2010/main" val="1497584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4B2A-C481-214C-98CA-3F35E64FFF70}"/>
              </a:ext>
            </a:extLst>
          </p:cNvPr>
          <p:cNvSpPr>
            <a:spLocks noGrp="1"/>
          </p:cNvSpPr>
          <p:nvPr>
            <p:ph type="title"/>
          </p:nvPr>
        </p:nvSpPr>
        <p:spPr>
          <a:xfrm>
            <a:off x="457200" y="274638"/>
            <a:ext cx="8147248" cy="706090"/>
          </a:xfrm>
        </p:spPr>
        <p:txBody>
          <a:bodyPr>
            <a:normAutofit fontScale="90000"/>
          </a:bodyPr>
          <a:lstStyle/>
          <a:p>
            <a:r>
              <a:rPr lang="nl-BE" dirty="0"/>
              <a:t>Vaticaan</a:t>
            </a:r>
          </a:p>
        </p:txBody>
      </p:sp>
      <p:sp>
        <p:nvSpPr>
          <p:cNvPr id="3" name="Content Placeholder 2">
            <a:extLst>
              <a:ext uri="{FF2B5EF4-FFF2-40B4-BE49-F238E27FC236}">
                <a16:creationId xmlns:a16="http://schemas.microsoft.com/office/drawing/2014/main" id="{9519957C-B785-D63A-8183-9D53A5B31C16}"/>
              </a:ext>
            </a:extLst>
          </p:cNvPr>
          <p:cNvSpPr>
            <a:spLocks noGrp="1"/>
          </p:cNvSpPr>
          <p:nvPr>
            <p:ph idx="1"/>
          </p:nvPr>
        </p:nvSpPr>
        <p:spPr>
          <a:xfrm>
            <a:off x="457200" y="1196752"/>
            <a:ext cx="8363272" cy="5544616"/>
          </a:xfrm>
        </p:spPr>
        <p:txBody>
          <a:bodyPr>
            <a:normAutofit fontScale="77500" lnSpcReduction="20000"/>
          </a:bodyPr>
          <a:lstStyle/>
          <a:p>
            <a:r>
              <a:rPr lang="nl-BE" dirty="0"/>
              <a:t>1996 Joh. Paulus II meer dan een hypothese</a:t>
            </a:r>
          </a:p>
          <a:p>
            <a:endParaRPr lang="nl-BE" dirty="0"/>
          </a:p>
          <a:p>
            <a:r>
              <a:rPr lang="nl-BE" dirty="0"/>
              <a:t>Benedictus XVI</a:t>
            </a:r>
          </a:p>
          <a:p>
            <a:pPr lvl="1"/>
            <a:r>
              <a:rPr lang="nl-BE" dirty="0"/>
              <a:t>Mens is “geen toevallig en zinloos product van evolutie”. Schepping van universum is een “intelligent project”</a:t>
            </a:r>
          </a:p>
          <a:p>
            <a:endParaRPr lang="nl-BE" dirty="0"/>
          </a:p>
          <a:p>
            <a:r>
              <a:rPr lang="nl-BE" dirty="0"/>
              <a:t>Franciscus: evolutie veronderstelt de schepping van wezens die evolueren.</a:t>
            </a:r>
          </a:p>
          <a:p>
            <a:endParaRPr lang="nl-NL" dirty="0"/>
          </a:p>
          <a:p>
            <a:r>
              <a:rPr lang="nl-NL" dirty="0"/>
              <a:t>Standpunt Vaticaan: men aanvaardt evolutie maar “… het katholiek geloof gebiedt ons echter staande te houden dat zielen rechtstreeks door God geschapen zijn”.</a:t>
            </a:r>
          </a:p>
          <a:p>
            <a:endParaRPr lang="nl-NL" dirty="0"/>
          </a:p>
          <a:p>
            <a:r>
              <a:rPr lang="nl-NL" dirty="0"/>
              <a:t>Rol van maatschappelijke cultuur</a:t>
            </a:r>
          </a:p>
          <a:p>
            <a:endParaRPr lang="nl-BE" dirty="0"/>
          </a:p>
          <a:p>
            <a:endParaRPr lang="nl-BE" dirty="0"/>
          </a:p>
        </p:txBody>
      </p:sp>
    </p:spTree>
    <p:extLst>
      <p:ext uri="{BB962C8B-B14F-4D97-AF65-F5344CB8AC3E}">
        <p14:creationId xmlns:p14="http://schemas.microsoft.com/office/powerpoint/2010/main" val="1507290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C757-D71E-2ED5-4A79-FB57A2BD671A}"/>
              </a:ext>
            </a:extLst>
          </p:cNvPr>
          <p:cNvSpPr>
            <a:spLocks noGrp="1"/>
          </p:cNvSpPr>
          <p:nvPr>
            <p:ph type="title"/>
          </p:nvPr>
        </p:nvSpPr>
        <p:spPr/>
        <p:txBody>
          <a:bodyPr/>
          <a:lstStyle/>
          <a:p>
            <a:r>
              <a:rPr lang="nl-BE" dirty="0"/>
              <a:t>“Creationistische wetenschap”</a:t>
            </a:r>
          </a:p>
        </p:txBody>
      </p:sp>
      <p:sp>
        <p:nvSpPr>
          <p:cNvPr id="3" name="Content Placeholder 2">
            <a:extLst>
              <a:ext uri="{FF2B5EF4-FFF2-40B4-BE49-F238E27FC236}">
                <a16:creationId xmlns:a16="http://schemas.microsoft.com/office/drawing/2014/main" id="{D8F17950-AD0C-6194-832C-7A86870CAE29}"/>
              </a:ext>
            </a:extLst>
          </p:cNvPr>
          <p:cNvSpPr>
            <a:spLocks noGrp="1"/>
          </p:cNvSpPr>
          <p:nvPr>
            <p:ph idx="1"/>
          </p:nvPr>
        </p:nvSpPr>
        <p:spPr/>
        <p:txBody>
          <a:bodyPr>
            <a:normAutofit fontScale="92500" lnSpcReduction="20000"/>
          </a:bodyPr>
          <a:lstStyle/>
          <a:p>
            <a:r>
              <a:rPr lang="nl-NL" dirty="0"/>
              <a:t>Letterlijke lezing van scheppingsverhaal</a:t>
            </a:r>
          </a:p>
          <a:p>
            <a:r>
              <a:rPr lang="nl-NL" dirty="0"/>
              <a:t>bepaalde strekkingen van islam, jodendom, evangelicals</a:t>
            </a:r>
            <a:endParaRPr lang="nl-BE" dirty="0"/>
          </a:p>
          <a:p>
            <a:endParaRPr lang="nl-BE" dirty="0"/>
          </a:p>
          <a:p>
            <a:r>
              <a:rPr lang="nl-BE" dirty="0"/>
              <a:t>! 2 scheppingsverhalen</a:t>
            </a:r>
          </a:p>
          <a:p>
            <a:endParaRPr lang="nl-BE" dirty="0"/>
          </a:p>
          <a:p>
            <a:r>
              <a:rPr lang="nl-BE" dirty="0"/>
              <a:t>Tijdsdimensie</a:t>
            </a:r>
          </a:p>
          <a:p>
            <a:pPr lvl="1"/>
            <a:r>
              <a:rPr lang="nl-NL" dirty="0"/>
              <a:t>Jonge aarde creationisme: 4004 v Chr.; floodgeology</a:t>
            </a:r>
            <a:endParaRPr lang="en-US" dirty="0"/>
          </a:p>
          <a:p>
            <a:pPr lvl="1"/>
            <a:r>
              <a:rPr lang="nl-NL" dirty="0"/>
              <a:t>Oude aarde creationisme (Harun Yahya, Getuigen van Jehova)</a:t>
            </a:r>
          </a:p>
          <a:p>
            <a:endParaRPr lang="nl-BE" dirty="0"/>
          </a:p>
          <a:p>
            <a:endParaRPr lang="nl-BE" dirty="0"/>
          </a:p>
          <a:p>
            <a:endParaRPr lang="nl-BE" dirty="0"/>
          </a:p>
        </p:txBody>
      </p:sp>
    </p:spTree>
    <p:extLst>
      <p:ext uri="{BB962C8B-B14F-4D97-AF65-F5344CB8AC3E}">
        <p14:creationId xmlns:p14="http://schemas.microsoft.com/office/powerpoint/2010/main" val="1843225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741" y="4581128"/>
            <a:ext cx="4862259" cy="1942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6" y="3429000"/>
            <a:ext cx="61912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endParaRPr lang="en-US" dirty="0"/>
          </a:p>
        </p:txBody>
      </p:sp>
      <p:sp>
        <p:nvSpPr>
          <p:cNvPr id="3" name="Tijdelijke aanduiding voor inhoud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92" y="0"/>
            <a:ext cx="216761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24616"/>
            <a:ext cx="4862314" cy="414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81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1026" name="Picture 2" descr="https://i0.wp.com/freethoughtblogs.com/pharyngula/files/2018/07/adnanoktar.jpg?resize=500%2C281&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052736"/>
            <a:ext cx="7303302"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175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632"/>
            <a:ext cx="8556104" cy="590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kstvak 3"/>
          <p:cNvSpPr txBox="1"/>
          <p:nvPr/>
        </p:nvSpPr>
        <p:spPr>
          <a:xfrm>
            <a:off x="755576" y="6301626"/>
            <a:ext cx="4824536" cy="369332"/>
          </a:xfrm>
          <a:prstGeom prst="rect">
            <a:avLst/>
          </a:prstGeom>
          <a:noFill/>
        </p:spPr>
        <p:txBody>
          <a:bodyPr wrap="square" rtlCol="0">
            <a:spAutoFit/>
          </a:bodyPr>
          <a:lstStyle/>
          <a:p>
            <a:r>
              <a:rPr lang="nl-BE" dirty="0"/>
              <a:t>Zie bv. ook   </a:t>
            </a:r>
            <a:r>
              <a:rPr lang="nl-BE" dirty="0">
                <a:hlinkClick r:id="rId3"/>
              </a:rPr>
              <a:t>http://www.creabel.org/</a:t>
            </a:r>
            <a:endParaRPr lang="nl-BE" dirty="0"/>
          </a:p>
        </p:txBody>
      </p:sp>
    </p:spTree>
    <p:extLst>
      <p:ext uri="{BB962C8B-B14F-4D97-AF65-F5344CB8AC3E}">
        <p14:creationId xmlns:p14="http://schemas.microsoft.com/office/powerpoint/2010/main" val="1068792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D88CFA-BAF2-4521-BE1E-3EA78E3C9EC4}"/>
              </a:ext>
            </a:extLst>
          </p:cNvPr>
          <p:cNvPicPr>
            <a:picLocks noChangeAspect="1"/>
          </p:cNvPicPr>
          <p:nvPr/>
        </p:nvPicPr>
        <p:blipFill>
          <a:blip r:embed="rId2"/>
          <a:stretch>
            <a:fillRect/>
          </a:stretch>
        </p:blipFill>
        <p:spPr>
          <a:xfrm>
            <a:off x="1463318" y="68263"/>
            <a:ext cx="6217364" cy="6721475"/>
          </a:xfrm>
          <a:prstGeom prst="rect">
            <a:avLst/>
          </a:prstGeom>
          <a:noFill/>
        </p:spPr>
      </p:pic>
    </p:spTree>
    <p:extLst>
      <p:ext uri="{BB962C8B-B14F-4D97-AF65-F5344CB8AC3E}">
        <p14:creationId xmlns:p14="http://schemas.microsoft.com/office/powerpoint/2010/main" val="2584301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994122"/>
          </a:xfrm>
        </p:spPr>
        <p:txBody>
          <a:bodyPr/>
          <a:lstStyle/>
          <a:p>
            <a:r>
              <a:rPr lang="nl-NL" dirty="0"/>
              <a:t>VS, Darwin en onderwijs</a:t>
            </a:r>
            <a:endParaRPr lang="en-US" dirty="0"/>
          </a:p>
        </p:txBody>
      </p:sp>
      <p:sp>
        <p:nvSpPr>
          <p:cNvPr id="3" name="Tijdelijke aanduiding voor inhoud 2"/>
          <p:cNvSpPr>
            <a:spLocks noGrp="1"/>
          </p:cNvSpPr>
          <p:nvPr>
            <p:ph idx="1"/>
          </p:nvPr>
        </p:nvSpPr>
        <p:spPr>
          <a:xfrm>
            <a:off x="467544" y="1268760"/>
            <a:ext cx="8507288" cy="5040560"/>
          </a:xfrm>
        </p:spPr>
        <p:txBody>
          <a:bodyPr>
            <a:normAutofit/>
          </a:bodyPr>
          <a:lstStyle/>
          <a:p>
            <a:r>
              <a:rPr lang="nl-BE" dirty="0"/>
              <a:t>William Jennings Bryan (1860-1925)</a:t>
            </a:r>
          </a:p>
          <a:p>
            <a:r>
              <a:rPr lang="nl-BE" dirty="0"/>
              <a:t>1925 </a:t>
            </a:r>
            <a:r>
              <a:rPr lang="nl-BE" i="1" dirty="0"/>
              <a:t>Scopes v. Tenessee (</a:t>
            </a:r>
            <a:r>
              <a:rPr lang="nl-BE" dirty="0"/>
              <a:t>‘the monkey trial’):</a:t>
            </a:r>
          </a:p>
          <a:p>
            <a:r>
              <a:rPr lang="nl-BE" dirty="0"/>
              <a:t>1968</a:t>
            </a:r>
            <a:r>
              <a:rPr lang="nl-BE" i="1" dirty="0"/>
              <a:t> </a:t>
            </a:r>
            <a:r>
              <a:rPr lang="nl-BE" i="1" dirty="0" err="1"/>
              <a:t>Epperson</a:t>
            </a:r>
            <a:r>
              <a:rPr lang="nl-BE" i="1" dirty="0"/>
              <a:t> v. </a:t>
            </a:r>
            <a:r>
              <a:rPr lang="nl-BE" i="1" dirty="0" err="1"/>
              <a:t>Arkansas</a:t>
            </a:r>
            <a:r>
              <a:rPr lang="nl-BE" i="1" dirty="0"/>
              <a:t>: </a:t>
            </a:r>
            <a:r>
              <a:rPr lang="nl-BE" dirty="0"/>
              <a:t>Darwin verbieden is ongrondwettelijk</a:t>
            </a:r>
          </a:p>
          <a:p>
            <a:pPr lvl="1"/>
            <a:r>
              <a:rPr lang="nl-BE" dirty="0"/>
              <a:t>Anti-evolutiewetten zijn gebaseerd op </a:t>
            </a:r>
            <a:r>
              <a:rPr lang="nl-BE" i="1" dirty="0"/>
              <a:t>fundamentalist </a:t>
            </a:r>
            <a:r>
              <a:rPr lang="nl-BE" i="1" dirty="0" err="1"/>
              <a:t>sectarian</a:t>
            </a:r>
            <a:r>
              <a:rPr lang="nl-BE" i="1" dirty="0"/>
              <a:t> </a:t>
            </a:r>
            <a:r>
              <a:rPr lang="nl-BE" i="1" dirty="0" err="1"/>
              <a:t>conviction</a:t>
            </a:r>
            <a:r>
              <a:rPr lang="nl-BE" dirty="0"/>
              <a:t> en gaan in tegen de </a:t>
            </a:r>
            <a:r>
              <a:rPr lang="nl-BE" i="1" dirty="0"/>
              <a:t>establishment clause</a:t>
            </a:r>
            <a:endParaRPr lang="nl-BE" dirty="0"/>
          </a:p>
          <a:p>
            <a:r>
              <a:rPr lang="nl-BE" dirty="0"/>
              <a:t>1987: “Balanced treatement”= ongrondwettelijk</a:t>
            </a:r>
          </a:p>
          <a:p>
            <a:r>
              <a:rPr lang="nl-NL" dirty="0"/>
              <a:t>2005: Dover trial: ID handboek wordt verboden</a:t>
            </a:r>
            <a:endParaRPr lang="en-US" dirty="0"/>
          </a:p>
        </p:txBody>
      </p:sp>
    </p:spTree>
    <p:extLst>
      <p:ext uri="{BB962C8B-B14F-4D97-AF65-F5344CB8AC3E}">
        <p14:creationId xmlns:p14="http://schemas.microsoft.com/office/powerpoint/2010/main" val="1639830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32656"/>
            <a:ext cx="396044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16632"/>
            <a:ext cx="35147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01008"/>
            <a:ext cx="4428492"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641" y="2996952"/>
            <a:ext cx="4151784" cy="3678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7386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5" y="1193064"/>
            <a:ext cx="7557723" cy="566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8595"/>
            <a:ext cx="1835696" cy="2276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54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53DD9-E253-54AD-7505-79929D962F98}"/>
              </a:ext>
            </a:extLst>
          </p:cNvPr>
          <p:cNvSpPr>
            <a:spLocks noGrp="1"/>
          </p:cNvSpPr>
          <p:nvPr>
            <p:ph idx="1"/>
          </p:nvPr>
        </p:nvSpPr>
        <p:spPr>
          <a:xfrm>
            <a:off x="457200" y="476672"/>
            <a:ext cx="8435280" cy="5649491"/>
          </a:xfrm>
        </p:spPr>
        <p:txBody>
          <a:bodyPr>
            <a:normAutofit lnSpcReduction="10000"/>
          </a:bodyPr>
          <a:lstStyle/>
          <a:p>
            <a:r>
              <a:rPr lang="nl-BE" dirty="0"/>
              <a:t>1859: </a:t>
            </a:r>
            <a:r>
              <a:rPr lang="en-US" b="1" dirty="0"/>
              <a:t>On the Origin of Species </a:t>
            </a:r>
            <a:r>
              <a:rPr lang="en-US" dirty="0"/>
              <a:t>by Means of Natural Selection, or the Preservation of </a:t>
            </a:r>
            <a:r>
              <a:rPr lang="en-US" dirty="0" err="1"/>
              <a:t>Favoured</a:t>
            </a:r>
            <a:r>
              <a:rPr lang="en-US" dirty="0"/>
              <a:t> Races in the Struggle for Life</a:t>
            </a:r>
            <a:endParaRPr lang="nl-BE" dirty="0"/>
          </a:p>
          <a:p>
            <a:endParaRPr lang="nl-BE" dirty="0"/>
          </a:p>
          <a:p>
            <a:r>
              <a:rPr lang="nl-BE" dirty="0"/>
              <a:t>Combinatie van variatie en natuurlijke selectie</a:t>
            </a:r>
          </a:p>
          <a:p>
            <a:pPr lvl="1"/>
            <a:r>
              <a:rPr lang="nl-BE" dirty="0" smtClean="0"/>
              <a:t>“</a:t>
            </a:r>
            <a:r>
              <a:rPr lang="nl-BE" dirty="0" err="1" smtClean="0"/>
              <a:t>Transmutation</a:t>
            </a:r>
            <a:r>
              <a:rPr lang="nl-BE" dirty="0" smtClean="0"/>
              <a:t>” </a:t>
            </a:r>
            <a:r>
              <a:rPr lang="nl-BE" dirty="0"/>
              <a:t>door afstamming met modificatie</a:t>
            </a:r>
          </a:p>
          <a:p>
            <a:pPr lvl="1"/>
            <a:r>
              <a:rPr lang="nl-BE" dirty="0"/>
              <a:t>Adaptatie</a:t>
            </a:r>
          </a:p>
          <a:p>
            <a:pPr lvl="1"/>
            <a:r>
              <a:rPr lang="nl-BE" dirty="0"/>
              <a:t>“Survival of the fittest”</a:t>
            </a:r>
          </a:p>
          <a:p>
            <a:endParaRPr lang="nl-BE" dirty="0"/>
          </a:p>
          <a:p>
            <a:r>
              <a:rPr lang="nl-BE" dirty="0"/>
              <a:t>Evolutietheorie</a:t>
            </a:r>
          </a:p>
          <a:p>
            <a:pPr lvl="1"/>
            <a:r>
              <a:rPr lang="nl-BE" dirty="0"/>
              <a:t>geen “evolutieleer” of “darwinisme”</a:t>
            </a:r>
          </a:p>
          <a:p>
            <a:pPr lvl="1"/>
            <a:endParaRPr lang="nl-BE" dirty="0"/>
          </a:p>
        </p:txBody>
      </p:sp>
    </p:spTree>
    <p:extLst>
      <p:ext uri="{BB962C8B-B14F-4D97-AF65-F5344CB8AC3E}">
        <p14:creationId xmlns:p14="http://schemas.microsoft.com/office/powerpoint/2010/main" val="2740826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 y="0"/>
            <a:ext cx="91966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7331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Intelligent Design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0058" y="-110033"/>
            <a:ext cx="1909925" cy="30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2" y="1556345"/>
            <a:ext cx="2540473" cy="3841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723" y="1417638"/>
            <a:ext cx="2529670" cy="388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5814" y="3036858"/>
            <a:ext cx="3588186" cy="358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A86EE60E-61A9-40B0-BD0B-8EE16CF15594}"/>
              </a:ext>
            </a:extLst>
          </p:cNvPr>
          <p:cNvSpPr txBox="1"/>
          <p:nvPr/>
        </p:nvSpPr>
        <p:spPr>
          <a:xfrm>
            <a:off x="-252536" y="5359485"/>
            <a:ext cx="6264696" cy="1107996"/>
          </a:xfrm>
          <a:prstGeom prst="rect">
            <a:avLst/>
          </a:prstGeom>
          <a:noFill/>
        </p:spPr>
        <p:txBody>
          <a:bodyPr wrap="square" rtlCol="0">
            <a:spAutoFit/>
          </a:bodyPr>
          <a:lstStyle/>
          <a:p>
            <a:pPr lvl="2"/>
            <a:r>
              <a:rPr lang="nl-NL" sz="2400" dirty="0"/>
              <a:t>Onreduceerbare complexiteit (M. </a:t>
            </a:r>
            <a:r>
              <a:rPr lang="nl-NL" sz="2400" b="1" dirty="0"/>
              <a:t>Behe</a:t>
            </a:r>
            <a:r>
              <a:rPr lang="nl-NL" sz="2400" dirty="0"/>
              <a:t>)</a:t>
            </a:r>
          </a:p>
          <a:p>
            <a:pPr lvl="2"/>
            <a:r>
              <a:rPr lang="nl-NL" sz="2400" dirty="0"/>
              <a:t>Fine-tuning argument (F. </a:t>
            </a:r>
            <a:r>
              <a:rPr lang="nl-NL" sz="2400" b="1" dirty="0"/>
              <a:t>Collins</a:t>
            </a:r>
            <a:r>
              <a:rPr lang="nl-NL" sz="2400" dirty="0"/>
              <a:t>)</a:t>
            </a:r>
          </a:p>
          <a:p>
            <a:endParaRPr lang="nl-BE" dirty="0"/>
          </a:p>
        </p:txBody>
      </p:sp>
    </p:spTree>
    <p:extLst>
      <p:ext uri="{BB962C8B-B14F-4D97-AF65-F5344CB8AC3E}">
        <p14:creationId xmlns:p14="http://schemas.microsoft.com/office/powerpoint/2010/main" val="908184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B31D-5CBA-42D7-01E1-32A11DA9A48D}"/>
              </a:ext>
            </a:extLst>
          </p:cNvPr>
          <p:cNvSpPr>
            <a:spLocks noGrp="1"/>
          </p:cNvSpPr>
          <p:nvPr>
            <p:ph type="title"/>
          </p:nvPr>
        </p:nvSpPr>
        <p:spPr/>
        <p:txBody>
          <a:bodyPr>
            <a:normAutofit/>
          </a:bodyPr>
          <a:lstStyle/>
          <a:p>
            <a:r>
              <a:rPr lang="nl-BE" dirty="0"/>
              <a:t>Toeval? </a:t>
            </a:r>
          </a:p>
        </p:txBody>
      </p:sp>
      <p:sp>
        <p:nvSpPr>
          <p:cNvPr id="3" name="Content Placeholder 2">
            <a:extLst>
              <a:ext uri="{FF2B5EF4-FFF2-40B4-BE49-F238E27FC236}">
                <a16:creationId xmlns:a16="http://schemas.microsoft.com/office/drawing/2014/main" id="{3A4DC4A3-9314-52C2-E814-C68AFFC036F4}"/>
              </a:ext>
            </a:extLst>
          </p:cNvPr>
          <p:cNvSpPr>
            <a:spLocks noGrp="1"/>
          </p:cNvSpPr>
          <p:nvPr>
            <p:ph idx="1"/>
          </p:nvPr>
        </p:nvSpPr>
        <p:spPr/>
        <p:txBody>
          <a:bodyPr>
            <a:normAutofit/>
          </a:bodyPr>
          <a:lstStyle/>
          <a:p>
            <a:r>
              <a:rPr lang="nl-BE" dirty="0"/>
              <a:t>Onreduceerbare complexiteit</a:t>
            </a:r>
          </a:p>
          <a:p>
            <a:endParaRPr lang="nl-BE" dirty="0"/>
          </a:p>
          <a:p>
            <a:r>
              <a:rPr lang="en-US" dirty="0"/>
              <a:t>fine-tuning of the universe’s physical constants</a:t>
            </a:r>
          </a:p>
          <a:p>
            <a:pPr lvl="1"/>
            <a:r>
              <a:rPr lang="en-US" dirty="0" err="1"/>
              <a:t>Antropisch</a:t>
            </a:r>
            <a:r>
              <a:rPr lang="en-US" dirty="0"/>
              <a:t> </a:t>
            </a:r>
            <a:r>
              <a:rPr lang="en-US" dirty="0" err="1"/>
              <a:t>principe</a:t>
            </a:r>
            <a:endParaRPr lang="en-US" dirty="0"/>
          </a:p>
          <a:p>
            <a:pPr lvl="1"/>
            <a:r>
              <a:rPr lang="nl-BE" dirty="0"/>
              <a:t>Goudlokje-principe</a:t>
            </a:r>
            <a:endParaRPr lang="en-US" dirty="0"/>
          </a:p>
          <a:p>
            <a:pPr lvl="1"/>
            <a:r>
              <a:rPr lang="en-US" dirty="0"/>
              <a:t>Richard </a:t>
            </a:r>
            <a:r>
              <a:rPr lang="en-US" b="1" dirty="0"/>
              <a:t>Swinburne</a:t>
            </a:r>
            <a:r>
              <a:rPr lang="en-US" dirty="0"/>
              <a:t> &amp; Alvin </a:t>
            </a:r>
            <a:r>
              <a:rPr lang="en-US" b="1" dirty="0"/>
              <a:t>Plantinga</a:t>
            </a:r>
            <a:r>
              <a:rPr lang="en-US" dirty="0"/>
              <a:t>: </a:t>
            </a:r>
            <a:r>
              <a:rPr lang="en-US" dirty="0" err="1"/>
              <a:t>plausibeler</a:t>
            </a:r>
            <a:r>
              <a:rPr lang="en-US" dirty="0"/>
              <a:t> </a:t>
            </a:r>
            <a:r>
              <a:rPr lang="en-US" dirty="0" err="1"/>
              <a:t>dat</a:t>
            </a:r>
            <a:r>
              <a:rPr lang="en-US" dirty="0"/>
              <a:t> God </a:t>
            </a:r>
            <a:r>
              <a:rPr lang="en-US" dirty="0" err="1"/>
              <a:t>bestaat</a:t>
            </a:r>
            <a:r>
              <a:rPr lang="en-US" dirty="0"/>
              <a:t> dan </a:t>
            </a:r>
            <a:r>
              <a:rPr lang="en-US" dirty="0" err="1"/>
              <a:t>dat</a:t>
            </a:r>
            <a:r>
              <a:rPr lang="en-US" dirty="0"/>
              <a:t> de </a:t>
            </a:r>
            <a:r>
              <a:rPr lang="en-US" dirty="0" err="1"/>
              <a:t>wereld</a:t>
            </a:r>
            <a:r>
              <a:rPr lang="en-US" dirty="0"/>
              <a:t> per </a:t>
            </a:r>
            <a:r>
              <a:rPr lang="en-US" dirty="0" err="1"/>
              <a:t>toeval</a:t>
            </a:r>
            <a:r>
              <a:rPr lang="en-US" dirty="0"/>
              <a:t> tot stand is </a:t>
            </a:r>
            <a:r>
              <a:rPr lang="en-US" dirty="0" err="1"/>
              <a:t>gekomen</a:t>
            </a:r>
            <a:r>
              <a:rPr lang="en-US" dirty="0"/>
              <a:t>. </a:t>
            </a:r>
            <a:endParaRPr lang="nl-BE" dirty="0"/>
          </a:p>
          <a:p>
            <a:endParaRPr lang="nl-BE" dirty="0"/>
          </a:p>
          <a:p>
            <a:endParaRPr lang="nl-BE" dirty="0"/>
          </a:p>
        </p:txBody>
      </p:sp>
    </p:spTree>
    <p:extLst>
      <p:ext uri="{BB962C8B-B14F-4D97-AF65-F5344CB8AC3E}">
        <p14:creationId xmlns:p14="http://schemas.microsoft.com/office/powerpoint/2010/main" val="2757182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45C0-3459-4A79-81DA-BEEAD5F0499F}"/>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7B42216B-8FCE-4B5C-9DB5-99657D57EAB7}"/>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B15878EC-3065-44B9-99B9-429D34B5B349}"/>
              </a:ext>
            </a:extLst>
          </p:cNvPr>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492004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936"/>
            <a:ext cx="4752528" cy="6732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382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a:t>Het levensbeschouwelijke landschap</a:t>
            </a:r>
          </a:p>
        </p:txBody>
      </p:sp>
      <p:sp>
        <p:nvSpPr>
          <p:cNvPr id="3" name="Slide Number Placeholder 2"/>
          <p:cNvSpPr>
            <a:spLocks noGrp="1"/>
          </p:cNvSpPr>
          <p:nvPr>
            <p:ph type="sldNum" sz="quarter" idx="12"/>
          </p:nvPr>
        </p:nvSpPr>
        <p:spPr/>
        <p:txBody>
          <a:bodyPr/>
          <a:lstStyle/>
          <a:p>
            <a:fld id="{4F1219D4-758C-48D9-9A16-6E550B31F957}" type="slidenum">
              <a:rPr lang="nl-NL" smtClean="0"/>
              <a:pPr/>
              <a:t>35</a:t>
            </a:fld>
            <a:endParaRPr lang="nl-NL"/>
          </a:p>
        </p:txBody>
      </p:sp>
      <p:pic>
        <p:nvPicPr>
          <p:cNvPr id="75778" name="Picture 2"/>
          <p:cNvPicPr>
            <a:picLocks noChangeAspect="1" noChangeArrowheads="1"/>
          </p:cNvPicPr>
          <p:nvPr/>
        </p:nvPicPr>
        <p:blipFill>
          <a:blip r:embed="rId3" cstate="print"/>
          <a:srcRect l="23325" t="41062" r="27063" b="14641"/>
          <a:stretch>
            <a:fillRect/>
          </a:stretch>
        </p:blipFill>
        <p:spPr bwMode="auto">
          <a:xfrm>
            <a:off x="-50912" y="0"/>
            <a:ext cx="9194912" cy="6828443"/>
          </a:xfrm>
          <a:prstGeom prst="rect">
            <a:avLst/>
          </a:prstGeom>
          <a:noFill/>
          <a:ln w="9525">
            <a:noFill/>
            <a:miter lim="800000"/>
            <a:headEnd/>
            <a:tailEnd/>
          </a:ln>
        </p:spPr>
      </p:pic>
      <p:sp>
        <p:nvSpPr>
          <p:cNvPr id="5" name="TextBox 4"/>
          <p:cNvSpPr txBox="1"/>
          <p:nvPr/>
        </p:nvSpPr>
        <p:spPr>
          <a:xfrm>
            <a:off x="251520" y="908720"/>
            <a:ext cx="2448272" cy="584775"/>
          </a:xfrm>
          <a:prstGeom prst="rect">
            <a:avLst/>
          </a:prstGeom>
          <a:noFill/>
        </p:spPr>
        <p:txBody>
          <a:bodyPr wrap="square" rtlCol="0">
            <a:spAutoFit/>
          </a:bodyPr>
          <a:lstStyle/>
          <a:p>
            <a:r>
              <a:rPr lang="nl-BE" sz="3200" dirty="0">
                <a:solidFill>
                  <a:schemeClr val="bg1"/>
                </a:solidFill>
              </a:rPr>
              <a:t>RRLS 141</a:t>
            </a:r>
            <a:endParaRPr lang="nl-NL" sz="3200" dirty="0">
              <a:solidFill>
                <a:schemeClr val="bg1"/>
              </a:solidFill>
            </a:endParaRPr>
          </a:p>
        </p:txBody>
      </p:sp>
    </p:spTree>
    <p:extLst>
      <p:ext uri="{BB962C8B-B14F-4D97-AF65-F5344CB8AC3E}">
        <p14:creationId xmlns:p14="http://schemas.microsoft.com/office/powerpoint/2010/main" val="2399060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a:t>Het levensbeschouwelijke landschap</a:t>
            </a:r>
          </a:p>
        </p:txBody>
      </p:sp>
      <p:sp>
        <p:nvSpPr>
          <p:cNvPr id="3" name="Slide Number Placeholder 2"/>
          <p:cNvSpPr>
            <a:spLocks noGrp="1"/>
          </p:cNvSpPr>
          <p:nvPr>
            <p:ph type="sldNum" sz="quarter" idx="12"/>
          </p:nvPr>
        </p:nvSpPr>
        <p:spPr/>
        <p:txBody>
          <a:bodyPr/>
          <a:lstStyle/>
          <a:p>
            <a:fld id="{4F1219D4-758C-48D9-9A16-6E550B31F957}" type="slidenum">
              <a:rPr lang="nl-NL" smtClean="0"/>
              <a:pPr/>
              <a:t>36</a:t>
            </a:fld>
            <a:endParaRPr lang="nl-NL"/>
          </a:p>
        </p:txBody>
      </p:sp>
      <p:pic>
        <p:nvPicPr>
          <p:cNvPr id="72706" name="Picture 2"/>
          <p:cNvPicPr>
            <a:picLocks noChangeAspect="1" noChangeArrowheads="1"/>
          </p:cNvPicPr>
          <p:nvPr/>
        </p:nvPicPr>
        <p:blipFill>
          <a:blip r:embed="rId3" cstate="print"/>
          <a:srcRect l="23325" t="38109" r="28835" b="16856"/>
          <a:stretch>
            <a:fillRect/>
          </a:stretch>
        </p:blipFill>
        <p:spPr bwMode="auto">
          <a:xfrm>
            <a:off x="18970" y="-1"/>
            <a:ext cx="9125030" cy="6871937"/>
          </a:xfrm>
          <a:prstGeom prst="rect">
            <a:avLst/>
          </a:prstGeom>
          <a:noFill/>
          <a:ln w="9525">
            <a:noFill/>
            <a:miter lim="800000"/>
            <a:headEnd/>
            <a:tailEnd/>
          </a:ln>
        </p:spPr>
      </p:pic>
      <p:sp>
        <p:nvSpPr>
          <p:cNvPr id="6" name="TextBox 5"/>
          <p:cNvSpPr txBox="1"/>
          <p:nvPr/>
        </p:nvSpPr>
        <p:spPr>
          <a:xfrm>
            <a:off x="395536" y="404664"/>
            <a:ext cx="2160240" cy="584775"/>
          </a:xfrm>
          <a:prstGeom prst="rect">
            <a:avLst/>
          </a:prstGeom>
          <a:noFill/>
        </p:spPr>
        <p:txBody>
          <a:bodyPr wrap="square" rtlCol="0">
            <a:spAutoFit/>
          </a:bodyPr>
          <a:lstStyle/>
          <a:p>
            <a:r>
              <a:rPr lang="nl-BE" sz="3200" dirty="0">
                <a:solidFill>
                  <a:schemeClr val="bg1"/>
                </a:solidFill>
              </a:rPr>
              <a:t>RRLS 128</a:t>
            </a:r>
            <a:endParaRPr lang="nl-NL" sz="3200" dirty="0">
              <a:solidFill>
                <a:schemeClr val="bg1"/>
              </a:solidFill>
            </a:endParaRPr>
          </a:p>
        </p:txBody>
      </p:sp>
    </p:spTree>
    <p:extLst>
      <p:ext uri="{BB962C8B-B14F-4D97-AF65-F5344CB8AC3E}">
        <p14:creationId xmlns:p14="http://schemas.microsoft.com/office/powerpoint/2010/main" val="1909477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B98B3-A4FB-7880-DAAB-424F7B411122}"/>
              </a:ext>
            </a:extLst>
          </p:cNvPr>
          <p:cNvSpPr>
            <a:spLocks noGrp="1"/>
          </p:cNvSpPr>
          <p:nvPr>
            <p:ph type="title"/>
          </p:nvPr>
        </p:nvSpPr>
        <p:spPr/>
        <p:txBody>
          <a:bodyPr/>
          <a:lstStyle/>
          <a:p>
            <a:r>
              <a:rPr lang="nl-BE" dirty="0"/>
              <a:t>Jodendom</a:t>
            </a:r>
          </a:p>
        </p:txBody>
      </p:sp>
      <p:sp>
        <p:nvSpPr>
          <p:cNvPr id="3" name="Content Placeholder 2">
            <a:extLst>
              <a:ext uri="{FF2B5EF4-FFF2-40B4-BE49-F238E27FC236}">
                <a16:creationId xmlns:a16="http://schemas.microsoft.com/office/drawing/2014/main" id="{04144C5D-01CD-706F-C16F-4174261CCD56}"/>
              </a:ext>
            </a:extLst>
          </p:cNvPr>
          <p:cNvSpPr>
            <a:spLocks noGrp="1"/>
          </p:cNvSpPr>
          <p:nvPr>
            <p:ph idx="1"/>
          </p:nvPr>
        </p:nvSpPr>
        <p:spPr/>
        <p:txBody>
          <a:bodyPr/>
          <a:lstStyle/>
          <a:p>
            <a:r>
              <a:rPr lang="nl-BE" dirty="0"/>
              <a:t>Scheppingsgeloof</a:t>
            </a:r>
          </a:p>
          <a:p>
            <a:r>
              <a:rPr lang="nl-BE" dirty="0"/>
              <a:t>Theïstische evolutie</a:t>
            </a:r>
          </a:p>
          <a:p>
            <a:r>
              <a:rPr lang="nl-BE" dirty="0"/>
              <a:t>Slifkin “Zoo Rabi”</a:t>
            </a:r>
          </a:p>
        </p:txBody>
      </p:sp>
      <p:pic>
        <p:nvPicPr>
          <p:cNvPr id="4" name="Picture 2" descr="The Challenge of Creation-Gefen Publishing House">
            <a:extLst>
              <a:ext uri="{FF2B5EF4-FFF2-40B4-BE49-F238E27FC236}">
                <a16:creationId xmlns:a16="http://schemas.microsoft.com/office/drawing/2014/main" id="{36830928-00B2-498B-F231-84BE893F9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4" y="1124744"/>
            <a:ext cx="3970427" cy="563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37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2C401-5391-3941-B5D7-31EEA483F7A8}"/>
              </a:ext>
            </a:extLst>
          </p:cNvPr>
          <p:cNvSpPr>
            <a:spLocks noGrp="1"/>
          </p:cNvSpPr>
          <p:nvPr>
            <p:ph type="title"/>
          </p:nvPr>
        </p:nvSpPr>
        <p:spPr/>
        <p:txBody>
          <a:bodyPr/>
          <a:lstStyle/>
          <a:p>
            <a:r>
              <a:rPr lang="nl-BE" dirty="0"/>
              <a:t>Islam</a:t>
            </a:r>
          </a:p>
        </p:txBody>
      </p:sp>
      <p:sp>
        <p:nvSpPr>
          <p:cNvPr id="3" name="Content Placeholder 2">
            <a:extLst>
              <a:ext uri="{FF2B5EF4-FFF2-40B4-BE49-F238E27FC236}">
                <a16:creationId xmlns:a16="http://schemas.microsoft.com/office/drawing/2014/main" id="{8747D227-7F78-934B-BA7C-88A235FB3CB8}"/>
              </a:ext>
            </a:extLst>
          </p:cNvPr>
          <p:cNvSpPr>
            <a:spLocks noGrp="1"/>
          </p:cNvSpPr>
          <p:nvPr>
            <p:ph idx="1"/>
          </p:nvPr>
        </p:nvSpPr>
        <p:spPr/>
        <p:txBody>
          <a:bodyPr>
            <a:normAutofit lnSpcReduction="10000"/>
          </a:bodyPr>
          <a:lstStyle/>
          <a:p>
            <a:r>
              <a:rPr lang="nl-BE" dirty="0"/>
              <a:t>Islamitische landen</a:t>
            </a:r>
          </a:p>
          <a:p>
            <a:pPr lvl="1"/>
            <a:r>
              <a:rPr lang="nl-BE" dirty="0"/>
              <a:t>Onderwijs</a:t>
            </a:r>
          </a:p>
          <a:p>
            <a:endParaRPr lang="nl-BE" dirty="0"/>
          </a:p>
          <a:p>
            <a:r>
              <a:rPr lang="nl-BE" dirty="0"/>
              <a:t>Discussie over secularisme en kolonialisme</a:t>
            </a:r>
          </a:p>
          <a:p>
            <a:endParaRPr lang="nl-BE" dirty="0"/>
          </a:p>
          <a:p>
            <a:r>
              <a:rPr lang="nl-BE" dirty="0"/>
              <a:t>Scheppingsgeloof </a:t>
            </a:r>
          </a:p>
          <a:p>
            <a:endParaRPr lang="nl-BE" dirty="0"/>
          </a:p>
          <a:p>
            <a:r>
              <a:rPr lang="nl-BE" dirty="0"/>
              <a:t>Moslims in het Westen</a:t>
            </a:r>
          </a:p>
        </p:txBody>
      </p:sp>
    </p:spTree>
    <p:extLst>
      <p:ext uri="{BB962C8B-B14F-4D97-AF65-F5344CB8AC3E}">
        <p14:creationId xmlns:p14="http://schemas.microsoft.com/office/powerpoint/2010/main" val="263651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D26D-DC77-75FE-3FF4-88473A83BA96}"/>
              </a:ext>
            </a:extLst>
          </p:cNvPr>
          <p:cNvSpPr>
            <a:spLocks noGrp="1"/>
          </p:cNvSpPr>
          <p:nvPr>
            <p:ph type="title"/>
          </p:nvPr>
        </p:nvSpPr>
        <p:spPr/>
        <p:txBody>
          <a:bodyPr/>
          <a:lstStyle/>
          <a:p>
            <a:r>
              <a:rPr lang="nl-BE" dirty="0"/>
              <a:t>Darwins ‘Moordbekentenis’</a:t>
            </a:r>
          </a:p>
        </p:txBody>
      </p:sp>
      <p:sp>
        <p:nvSpPr>
          <p:cNvPr id="3" name="Content Placeholder 2">
            <a:extLst>
              <a:ext uri="{FF2B5EF4-FFF2-40B4-BE49-F238E27FC236}">
                <a16:creationId xmlns:a16="http://schemas.microsoft.com/office/drawing/2014/main" id="{9FB9393E-1846-E8FC-7739-CFB7787D5D7B}"/>
              </a:ext>
            </a:extLst>
          </p:cNvPr>
          <p:cNvSpPr>
            <a:spLocks noGrp="1"/>
          </p:cNvSpPr>
          <p:nvPr>
            <p:ph idx="1"/>
          </p:nvPr>
        </p:nvSpPr>
        <p:spPr/>
        <p:txBody>
          <a:bodyPr/>
          <a:lstStyle/>
          <a:p>
            <a:pPr marL="0" indent="0">
              <a:buNone/>
            </a:pPr>
            <a:r>
              <a:rPr lang="en-US" dirty="0"/>
              <a:t>“At last gleams of light have come, &amp; I am almost convinced (quite contrary to opinion I started with) that species are not (it is like confessing a murder) immutable.” </a:t>
            </a:r>
          </a:p>
          <a:p>
            <a:pPr marL="0" indent="0">
              <a:buNone/>
            </a:pPr>
            <a:r>
              <a:rPr lang="en-US" sz="2000" dirty="0"/>
              <a:t>Brief </a:t>
            </a:r>
            <a:r>
              <a:rPr lang="en-US" sz="2000" dirty="0" err="1"/>
              <a:t>aan</a:t>
            </a:r>
            <a:r>
              <a:rPr lang="en-US" sz="2000" dirty="0"/>
              <a:t> Hooker, 11 </a:t>
            </a:r>
            <a:r>
              <a:rPr lang="en-US" sz="2000" dirty="0" err="1"/>
              <a:t>jan</a:t>
            </a:r>
            <a:r>
              <a:rPr lang="en-US" sz="2000" dirty="0"/>
              <a:t> 1844.</a:t>
            </a:r>
            <a:endParaRPr lang="nl-BE" sz="2000" dirty="0"/>
          </a:p>
        </p:txBody>
      </p:sp>
    </p:spTree>
    <p:extLst>
      <p:ext uri="{BB962C8B-B14F-4D97-AF65-F5344CB8AC3E}">
        <p14:creationId xmlns:p14="http://schemas.microsoft.com/office/powerpoint/2010/main" val="136013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B4D4-2AAA-D94F-778F-98E72AD507C1}"/>
              </a:ext>
            </a:extLst>
          </p:cNvPr>
          <p:cNvSpPr>
            <a:spLocks noGrp="1"/>
          </p:cNvSpPr>
          <p:nvPr>
            <p:ph type="title"/>
          </p:nvPr>
        </p:nvSpPr>
        <p:spPr/>
        <p:txBody>
          <a:bodyPr/>
          <a:lstStyle/>
          <a:p>
            <a:endParaRPr lang="nl-BE"/>
          </a:p>
        </p:txBody>
      </p:sp>
      <p:pic>
        <p:nvPicPr>
          <p:cNvPr id="4" name="Content Placeholder 3">
            <a:extLst>
              <a:ext uri="{FF2B5EF4-FFF2-40B4-BE49-F238E27FC236}">
                <a16:creationId xmlns:a16="http://schemas.microsoft.com/office/drawing/2014/main" id="{53156482-6E24-2013-BC7F-7FC9AC2F357C}"/>
              </a:ext>
            </a:extLst>
          </p:cNvPr>
          <p:cNvPicPr>
            <a:picLocks noGrp="1" noChangeAspect="1"/>
          </p:cNvPicPr>
          <p:nvPr>
            <p:ph idx="1"/>
          </p:nvPr>
        </p:nvPicPr>
        <p:blipFill>
          <a:blip r:embed="rId2"/>
          <a:stretch>
            <a:fillRect/>
          </a:stretch>
        </p:blipFill>
        <p:spPr>
          <a:xfrm>
            <a:off x="3968846" y="97663"/>
            <a:ext cx="5175153" cy="4525963"/>
          </a:xfrm>
          <a:prstGeom prst="rect">
            <a:avLst/>
          </a:prstGeom>
        </p:spPr>
      </p:pic>
      <p:pic>
        <p:nvPicPr>
          <p:cNvPr id="3" name="Picture 2">
            <a:extLst>
              <a:ext uri="{FF2B5EF4-FFF2-40B4-BE49-F238E27FC236}">
                <a16:creationId xmlns:a16="http://schemas.microsoft.com/office/drawing/2014/main" id="{04D48EF9-7DD5-9539-3D31-46FFF6059331}"/>
              </a:ext>
            </a:extLst>
          </p:cNvPr>
          <p:cNvPicPr>
            <a:picLocks noChangeAspect="1"/>
          </p:cNvPicPr>
          <p:nvPr/>
        </p:nvPicPr>
        <p:blipFill>
          <a:blip r:embed="rId3"/>
          <a:stretch>
            <a:fillRect/>
          </a:stretch>
        </p:blipFill>
        <p:spPr>
          <a:xfrm>
            <a:off x="116927" y="97663"/>
            <a:ext cx="3633531" cy="5291787"/>
          </a:xfrm>
          <a:prstGeom prst="rect">
            <a:avLst/>
          </a:prstGeom>
        </p:spPr>
      </p:pic>
      <p:sp>
        <p:nvSpPr>
          <p:cNvPr id="5" name="TextBox 4">
            <a:extLst>
              <a:ext uri="{FF2B5EF4-FFF2-40B4-BE49-F238E27FC236}">
                <a16:creationId xmlns:a16="http://schemas.microsoft.com/office/drawing/2014/main" id="{1CED5C60-CEFF-226B-2F06-F46881FCF89C}"/>
              </a:ext>
            </a:extLst>
          </p:cNvPr>
          <p:cNvSpPr txBox="1"/>
          <p:nvPr/>
        </p:nvSpPr>
        <p:spPr>
          <a:xfrm>
            <a:off x="323528" y="5589240"/>
            <a:ext cx="3312368" cy="1200329"/>
          </a:xfrm>
          <a:prstGeom prst="rect">
            <a:avLst/>
          </a:prstGeom>
          <a:noFill/>
        </p:spPr>
        <p:txBody>
          <a:bodyPr wrap="square" rtlCol="0">
            <a:spAutoFit/>
          </a:bodyPr>
          <a:lstStyle/>
          <a:p>
            <a:r>
              <a:rPr lang="nl-NL" i="1" dirty="0"/>
              <a:t>S</a:t>
            </a:r>
            <a:r>
              <a:rPr lang="nl-NL" sz="1800" i="1" dirty="0"/>
              <a:t>cala naturae, the great chain of being</a:t>
            </a:r>
          </a:p>
          <a:p>
            <a:endParaRPr lang="nl-NL" i="1" dirty="0"/>
          </a:p>
          <a:p>
            <a:r>
              <a:rPr lang="nl-NL" i="1" dirty="0"/>
              <a:t>Imago Dei</a:t>
            </a:r>
            <a:endParaRPr lang="nl-BE" dirty="0"/>
          </a:p>
        </p:txBody>
      </p:sp>
      <p:sp>
        <p:nvSpPr>
          <p:cNvPr id="6" name="TextBox 5">
            <a:extLst>
              <a:ext uri="{FF2B5EF4-FFF2-40B4-BE49-F238E27FC236}">
                <a16:creationId xmlns:a16="http://schemas.microsoft.com/office/drawing/2014/main" id="{E198E754-9B84-B05E-8443-C83F30A57DF6}"/>
              </a:ext>
            </a:extLst>
          </p:cNvPr>
          <p:cNvSpPr txBox="1"/>
          <p:nvPr/>
        </p:nvSpPr>
        <p:spPr>
          <a:xfrm>
            <a:off x="4572000" y="5013176"/>
            <a:ext cx="4320480" cy="646331"/>
          </a:xfrm>
          <a:prstGeom prst="rect">
            <a:avLst/>
          </a:prstGeom>
          <a:noFill/>
        </p:spPr>
        <p:txBody>
          <a:bodyPr wrap="square" rtlCol="0">
            <a:spAutoFit/>
          </a:bodyPr>
          <a:lstStyle/>
          <a:p>
            <a:r>
              <a:rPr lang="nl-BE" dirty="0">
                <a:solidFill>
                  <a:srgbClr val="212121"/>
                </a:solidFill>
                <a:latin typeface="Lato" panose="020F0502020204030203" pitchFamily="34" charset="0"/>
              </a:rPr>
              <a:t>E</a:t>
            </a:r>
            <a:r>
              <a:rPr lang="nl-BE" b="0" i="0" dirty="0" smtClean="0">
                <a:solidFill>
                  <a:srgbClr val="212121"/>
                </a:solidFill>
                <a:effectLst/>
                <a:latin typeface="Lato" panose="020F0502020204030203" pitchFamily="34" charset="0"/>
              </a:rPr>
              <a:t>erste </a:t>
            </a:r>
            <a:r>
              <a:rPr lang="nl-BE" b="0" i="0" dirty="0">
                <a:solidFill>
                  <a:srgbClr val="212121"/>
                </a:solidFill>
                <a:effectLst/>
                <a:latin typeface="Lato" panose="020F0502020204030203" pitchFamily="34" charset="0"/>
              </a:rPr>
              <a:t>schets van een evolutieboom uit Darwins eerste notitieboek</a:t>
            </a:r>
            <a:endParaRPr lang="nl-BE" dirty="0"/>
          </a:p>
        </p:txBody>
      </p:sp>
    </p:spTree>
    <p:extLst>
      <p:ext uri="{BB962C8B-B14F-4D97-AF65-F5344CB8AC3E}">
        <p14:creationId xmlns:p14="http://schemas.microsoft.com/office/powerpoint/2010/main" val="1066222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7C7E7F4-D028-46DA-9371-E6055561389E}"/>
              </a:ext>
            </a:extLst>
          </p:cNvPr>
          <p:cNvSpPr>
            <a:spLocks noGrp="1"/>
          </p:cNvSpPr>
          <p:nvPr>
            <p:ph type="title"/>
          </p:nvPr>
        </p:nvSpPr>
        <p:spPr>
          <a:xfrm>
            <a:off x="457200" y="274638"/>
            <a:ext cx="8229600" cy="1143000"/>
          </a:xfrm>
        </p:spPr>
        <p:txBody>
          <a:bodyPr/>
          <a:lstStyle/>
          <a:p>
            <a:endParaRPr lang="en-US"/>
          </a:p>
        </p:txBody>
      </p:sp>
      <p:sp>
        <p:nvSpPr>
          <p:cNvPr id="3" name="Content Placeholder 2">
            <a:extLst>
              <a:ext uri="{FF2B5EF4-FFF2-40B4-BE49-F238E27FC236}">
                <a16:creationId xmlns:a16="http://schemas.microsoft.com/office/drawing/2014/main" id="{0891241E-D69A-4563-B530-FCA6172734B3}"/>
              </a:ext>
            </a:extLst>
          </p:cNvPr>
          <p:cNvSpPr>
            <a:spLocks noGrp="1"/>
          </p:cNvSpPr>
          <p:nvPr>
            <p:ph sz="half" idx="1"/>
          </p:nvPr>
        </p:nvSpPr>
        <p:spPr>
          <a:xfrm>
            <a:off x="457200" y="1600200"/>
            <a:ext cx="4038600" cy="4525963"/>
          </a:xfrm>
        </p:spPr>
        <p:txBody>
          <a:bodyPr>
            <a:normAutofit/>
          </a:bodyPr>
          <a:lstStyle/>
          <a:p>
            <a:r>
              <a:rPr lang="en-US" b="0" i="0" dirty="0">
                <a:effectLst/>
              </a:rPr>
              <a:t>“it eats through just about every traditional concept, and leaves in its wake a revolutionized world-view, with most of the old landmarks still recognizable, but transformed in fundamental ways.”</a:t>
            </a:r>
            <a:endParaRPr lang="nl-BE" dirty="0"/>
          </a:p>
        </p:txBody>
      </p:sp>
      <p:pic>
        <p:nvPicPr>
          <p:cNvPr id="4" name="Picture 3">
            <a:extLst>
              <a:ext uri="{FF2B5EF4-FFF2-40B4-BE49-F238E27FC236}">
                <a16:creationId xmlns:a16="http://schemas.microsoft.com/office/drawing/2014/main" id="{CF75E556-8AAD-4C99-AD2D-B3BFEACCB99F}"/>
              </a:ext>
            </a:extLst>
          </p:cNvPr>
          <p:cNvPicPr>
            <a:picLocks noChangeAspect="1"/>
          </p:cNvPicPr>
          <p:nvPr/>
        </p:nvPicPr>
        <p:blipFill>
          <a:blip r:embed="rId2"/>
          <a:stretch>
            <a:fillRect/>
          </a:stretch>
        </p:blipFill>
        <p:spPr>
          <a:xfrm>
            <a:off x="5076056" y="678706"/>
            <a:ext cx="3793742" cy="5904656"/>
          </a:xfrm>
          <a:prstGeom prst="rect">
            <a:avLst/>
          </a:prstGeom>
          <a:noFill/>
        </p:spPr>
      </p:pic>
    </p:spTree>
    <p:extLst>
      <p:ext uri="{BB962C8B-B14F-4D97-AF65-F5344CB8AC3E}">
        <p14:creationId xmlns:p14="http://schemas.microsoft.com/office/powerpoint/2010/main" val="354873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47AB2-A1B6-20A8-6957-3809A9BCA602}"/>
              </a:ext>
            </a:extLst>
          </p:cNvPr>
          <p:cNvSpPr>
            <a:spLocks noGrp="1"/>
          </p:cNvSpPr>
          <p:nvPr>
            <p:ph type="title"/>
          </p:nvPr>
        </p:nvSpPr>
        <p:spPr/>
        <p:txBody>
          <a:bodyPr/>
          <a:lstStyle/>
          <a:p>
            <a:r>
              <a:rPr lang="nl-BE" dirty="0"/>
              <a:t>Mokerslag voor natuurtheologie</a:t>
            </a:r>
          </a:p>
        </p:txBody>
      </p:sp>
      <p:sp>
        <p:nvSpPr>
          <p:cNvPr id="3" name="Content Placeholder 2">
            <a:extLst>
              <a:ext uri="{FF2B5EF4-FFF2-40B4-BE49-F238E27FC236}">
                <a16:creationId xmlns:a16="http://schemas.microsoft.com/office/drawing/2014/main" id="{FF92C9C2-7382-63D4-34DF-D1E46D88B656}"/>
              </a:ext>
            </a:extLst>
          </p:cNvPr>
          <p:cNvSpPr>
            <a:spLocks noGrp="1"/>
          </p:cNvSpPr>
          <p:nvPr>
            <p:ph idx="1"/>
          </p:nvPr>
        </p:nvSpPr>
        <p:spPr/>
        <p:txBody>
          <a:bodyPr>
            <a:normAutofit/>
          </a:bodyPr>
          <a:lstStyle/>
          <a:p>
            <a:r>
              <a:rPr lang="nl-BE" dirty="0"/>
              <a:t>Doelloze evolutie</a:t>
            </a:r>
          </a:p>
          <a:p>
            <a:endParaRPr lang="nl-BE" dirty="0"/>
          </a:p>
          <a:p>
            <a:r>
              <a:rPr lang="nl-BE" dirty="0"/>
              <a:t>Geen ontwerper of plan</a:t>
            </a:r>
          </a:p>
          <a:p>
            <a:endParaRPr lang="nl-BE" dirty="0"/>
          </a:p>
          <a:p>
            <a:r>
              <a:rPr lang="nl-BE" dirty="0"/>
              <a:t>!! Design-argument</a:t>
            </a:r>
          </a:p>
          <a:p>
            <a:endParaRPr lang="nl-BE" dirty="0"/>
          </a:p>
          <a:p>
            <a:endParaRPr lang="nl-BE" dirty="0"/>
          </a:p>
          <a:p>
            <a:endParaRPr lang="nl-BE" dirty="0"/>
          </a:p>
        </p:txBody>
      </p:sp>
      <p:pic>
        <p:nvPicPr>
          <p:cNvPr id="5" name="Picture 2">
            <a:extLst>
              <a:ext uri="{FF2B5EF4-FFF2-40B4-BE49-F238E27FC236}">
                <a16:creationId xmlns:a16="http://schemas.microsoft.com/office/drawing/2014/main" id="{06F92F6C-8A2D-CC4B-4A74-E245DFC7E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332374"/>
            <a:ext cx="3538452" cy="552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848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8561-713E-580E-ADB4-1F8088ACA46D}"/>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61713C80-70AD-CD31-B240-927E549AE775}"/>
              </a:ext>
            </a:extLst>
          </p:cNvPr>
          <p:cNvSpPr>
            <a:spLocks noGrp="1"/>
          </p:cNvSpPr>
          <p:nvPr>
            <p:ph idx="1"/>
          </p:nvPr>
        </p:nvSpPr>
        <p:spPr/>
        <p:txBody>
          <a:bodyPr/>
          <a:lstStyle/>
          <a:p>
            <a:pPr marL="0" indent="0">
              <a:buNone/>
            </a:pPr>
            <a:r>
              <a:rPr lang="nl-BE" dirty="0"/>
              <a:t>Alvin Plantinga e.a.</a:t>
            </a:r>
          </a:p>
          <a:p>
            <a:endParaRPr lang="nl-BE" dirty="0"/>
          </a:p>
          <a:p>
            <a:r>
              <a:rPr lang="en-US" dirty="0"/>
              <a:t>God </a:t>
            </a:r>
            <a:r>
              <a:rPr lang="en-US" dirty="0" err="1"/>
              <a:t>kan</a:t>
            </a:r>
            <a:r>
              <a:rPr lang="en-US" dirty="0"/>
              <a:t> de </a:t>
            </a:r>
            <a:r>
              <a:rPr lang="en-US" dirty="0" err="1"/>
              <a:t>richting</a:t>
            </a:r>
            <a:r>
              <a:rPr lang="en-US" dirty="0"/>
              <a:t> van de </a:t>
            </a:r>
            <a:r>
              <a:rPr lang="en-US" dirty="0" err="1"/>
              <a:t>evolutie</a:t>
            </a:r>
            <a:r>
              <a:rPr lang="en-US" dirty="0"/>
              <a:t> </a:t>
            </a:r>
            <a:r>
              <a:rPr lang="en-US" dirty="0" err="1"/>
              <a:t>bepalen</a:t>
            </a:r>
            <a:r>
              <a:rPr lang="en-US" dirty="0"/>
              <a:t> “by causing the right mutations to arise at the right time and preserving the forms of life that lead to the results he intends.”</a:t>
            </a:r>
            <a:endParaRPr lang="nl-BE" dirty="0"/>
          </a:p>
          <a:p>
            <a:endParaRPr lang="nl-BE" dirty="0"/>
          </a:p>
        </p:txBody>
      </p:sp>
    </p:spTree>
    <p:extLst>
      <p:ext uri="{BB962C8B-B14F-4D97-AF65-F5344CB8AC3E}">
        <p14:creationId xmlns:p14="http://schemas.microsoft.com/office/powerpoint/2010/main" val="247193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356F-45A8-4C2F-8FD6-7A69D3A59E12}"/>
              </a:ext>
            </a:extLst>
          </p:cNvPr>
          <p:cNvSpPr>
            <a:spLocks noGrp="1"/>
          </p:cNvSpPr>
          <p:nvPr>
            <p:ph type="title"/>
          </p:nvPr>
        </p:nvSpPr>
        <p:spPr/>
        <p:txBody>
          <a:bodyPr/>
          <a:lstStyle/>
          <a:p>
            <a:r>
              <a:rPr lang="nl-BE" dirty="0"/>
              <a:t>Darwin zet teleologie op de helling</a:t>
            </a:r>
          </a:p>
        </p:txBody>
      </p:sp>
      <p:sp>
        <p:nvSpPr>
          <p:cNvPr id="3" name="Content Placeholder 2">
            <a:extLst>
              <a:ext uri="{FF2B5EF4-FFF2-40B4-BE49-F238E27FC236}">
                <a16:creationId xmlns:a16="http://schemas.microsoft.com/office/drawing/2014/main" id="{1A45D0D2-3D4A-4727-A143-6E5253EBEF74}"/>
              </a:ext>
            </a:extLst>
          </p:cNvPr>
          <p:cNvSpPr>
            <a:spLocks noGrp="1"/>
          </p:cNvSpPr>
          <p:nvPr>
            <p:ph idx="1"/>
          </p:nvPr>
        </p:nvSpPr>
        <p:spPr/>
        <p:txBody>
          <a:bodyPr/>
          <a:lstStyle/>
          <a:p>
            <a:pPr marL="0" indent="0">
              <a:buNone/>
            </a:pPr>
            <a:r>
              <a:rPr lang="nl-BE" dirty="0"/>
              <a:t>“Er blijkt niet meer ontwerp te zitten in de variatie van levende schepsels of in de werking van natuurlijke selectie dan in de richting waarin de wind blaast. Alles in de natuur is het gevolg van onveranderlijke wetten.” (Autobiografie)</a:t>
            </a:r>
          </a:p>
          <a:p>
            <a:pPr marL="0" indent="0">
              <a:buNone/>
            </a:pPr>
            <a:endParaRPr lang="nl-BE" dirty="0"/>
          </a:p>
          <a:p>
            <a:pPr marL="0" indent="0">
              <a:buNone/>
            </a:pPr>
            <a:endParaRPr lang="nl-BE" dirty="0"/>
          </a:p>
        </p:txBody>
      </p:sp>
    </p:spTree>
    <p:extLst>
      <p:ext uri="{BB962C8B-B14F-4D97-AF65-F5344CB8AC3E}">
        <p14:creationId xmlns:p14="http://schemas.microsoft.com/office/powerpoint/2010/main" val="302556459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3768</TotalTime>
  <Words>1504</Words>
  <Application>Microsoft Office PowerPoint</Application>
  <PresentationFormat>Diavoorstelling (4:3)</PresentationFormat>
  <Paragraphs>152</Paragraphs>
  <Slides>38</Slides>
  <Notes>8</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38</vt:i4>
      </vt:variant>
    </vt:vector>
  </HeadingPairs>
  <TitlesOfParts>
    <vt:vector size="44" baseType="lpstr">
      <vt:lpstr>SimSun</vt:lpstr>
      <vt:lpstr>Arial</vt:lpstr>
      <vt:lpstr>Calibri</vt:lpstr>
      <vt:lpstr>Lato</vt:lpstr>
      <vt:lpstr>Times New Roman</vt:lpstr>
      <vt:lpstr>Kantoorthema</vt:lpstr>
      <vt:lpstr>Hoofdstuk 6  Evolutietheorie als uitdaging voor religie</vt:lpstr>
      <vt:lpstr>Evolutietheorie</vt:lpstr>
      <vt:lpstr>PowerPoint-presentatie</vt:lpstr>
      <vt:lpstr>Darwins ‘Moordbekentenis’</vt:lpstr>
      <vt:lpstr>PowerPoint-presentatie</vt:lpstr>
      <vt:lpstr>PowerPoint-presentatie</vt:lpstr>
      <vt:lpstr>Mokerslag voor natuurtheologie</vt:lpstr>
      <vt:lpstr>PowerPoint-presentatie</vt:lpstr>
      <vt:lpstr>Darwin zet teleologie op de helling</vt:lpstr>
      <vt:lpstr>PowerPoint-presentatie</vt:lpstr>
      <vt:lpstr>PowerPoint-presentatie</vt:lpstr>
      <vt:lpstr>Intelligent designers zonder designer</vt:lpstr>
      <vt:lpstr>PowerPoint-presentatie</vt:lpstr>
      <vt:lpstr>Theodicee revisited</vt:lpstr>
      <vt:lpstr>PowerPoint-presentatie</vt:lpstr>
      <vt:lpstr>Laatste blz van Het ontstaan van de soorten</vt:lpstr>
      <vt:lpstr>Uitdaging voor het scheppingsgeloof</vt:lpstr>
      <vt:lpstr>De mens</vt:lpstr>
      <vt:lpstr>Ook de mens, de moraal, de mentale capaciteiten, de sociale instincten, de emoties... </vt:lpstr>
      <vt:lpstr>Vaticaan</vt:lpstr>
      <vt:lpstr>Vaticaan</vt:lpstr>
      <vt:lpstr>“Creationistische wetenschap”</vt:lpstr>
      <vt:lpstr>PowerPoint-presentatie</vt:lpstr>
      <vt:lpstr>PowerPoint-presentatie</vt:lpstr>
      <vt:lpstr>PowerPoint-presentatie</vt:lpstr>
      <vt:lpstr>PowerPoint-presentatie</vt:lpstr>
      <vt:lpstr>VS, Darwin en onderwijs</vt:lpstr>
      <vt:lpstr>PowerPoint-presentatie</vt:lpstr>
      <vt:lpstr>PowerPoint-presentatie</vt:lpstr>
      <vt:lpstr>PowerPoint-presentatie</vt:lpstr>
      <vt:lpstr>Intelligent Design</vt:lpstr>
      <vt:lpstr>Toeval? </vt:lpstr>
      <vt:lpstr>PowerPoint-presentatie</vt:lpstr>
      <vt:lpstr>PowerPoint-presentatie</vt:lpstr>
      <vt:lpstr>PowerPoint-presentatie</vt:lpstr>
      <vt:lpstr>PowerPoint-presentatie</vt:lpstr>
      <vt:lpstr>Jodendom</vt:lpstr>
      <vt:lpstr>Islam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Geloof en wetenschap een spannend duo</dc:title>
  <dc:creator>Patrick Loobuyck</dc:creator>
  <cp:lastModifiedBy>Patrick Loobuyck</cp:lastModifiedBy>
  <cp:revision>78</cp:revision>
  <dcterms:created xsi:type="dcterms:W3CDTF">2020-11-19T20:24:34Z</dcterms:created>
  <dcterms:modified xsi:type="dcterms:W3CDTF">2023-10-23T10:48:44Z</dcterms:modified>
</cp:coreProperties>
</file>